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343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324" r:id="rId21"/>
    <p:sldId id="278" r:id="rId22"/>
    <p:sldId id="279" r:id="rId23"/>
    <p:sldId id="280" r:id="rId24"/>
    <p:sldId id="281" r:id="rId25"/>
    <p:sldId id="283" r:id="rId26"/>
    <p:sldId id="346" r:id="rId27"/>
    <p:sldId id="325" r:id="rId28"/>
    <p:sldId id="284" r:id="rId29"/>
    <p:sldId id="347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30" r:id="rId39"/>
    <p:sldId id="331" r:id="rId40"/>
    <p:sldId id="332" r:id="rId41"/>
    <p:sldId id="296" r:id="rId42"/>
    <p:sldId id="333" r:id="rId43"/>
    <p:sldId id="298" r:id="rId44"/>
    <p:sldId id="334" r:id="rId45"/>
    <p:sldId id="335" r:id="rId46"/>
    <p:sldId id="300" r:id="rId47"/>
    <p:sldId id="337" r:id="rId48"/>
    <p:sldId id="338" r:id="rId49"/>
    <p:sldId id="339" r:id="rId50"/>
    <p:sldId id="340" r:id="rId51"/>
    <p:sldId id="304" r:id="rId52"/>
    <p:sldId id="307" r:id="rId53"/>
    <p:sldId id="348" r:id="rId54"/>
    <p:sldId id="308" r:id="rId55"/>
    <p:sldId id="309" r:id="rId56"/>
    <p:sldId id="345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20" r:id="rId67"/>
    <p:sldId id="344" r:id="rId68"/>
    <p:sldId id="349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56" autoAdjust="0"/>
  </p:normalViewPr>
  <p:slideViewPr>
    <p:cSldViewPr>
      <p:cViewPr varScale="1">
        <p:scale>
          <a:sx n="59" d="100"/>
          <a:sy n="59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17463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 smtClean="0">
                <a:solidFill>
                  <a:prstClr val="black"/>
                </a:solidFill>
                <a:cs typeface="Arial" charset="0"/>
              </a:rPr>
              <a:t>El proceso requiere </a:t>
            </a:r>
            <a:r>
              <a:rPr lang="es-ES" altLang="es-AR" b="1" dirty="0" smtClean="0">
                <a:solidFill>
                  <a:prstClr val="black"/>
                </a:solidFill>
                <a:cs typeface="Arial" charset="0"/>
              </a:rPr>
              <a:t>creatividad</a:t>
            </a:r>
            <a:r>
              <a:rPr lang="es-ES" altLang="es-AR" dirty="0" smtClean="0">
                <a:solidFill>
                  <a:prstClr val="black"/>
                </a:solidFill>
                <a:cs typeface="Arial" charset="0"/>
              </a:rPr>
              <a:t> pero también de una </a:t>
            </a:r>
            <a:r>
              <a:rPr lang="es-ES" altLang="es-AR" b="1" dirty="0" smtClean="0">
                <a:solidFill>
                  <a:prstClr val="black"/>
                </a:solidFill>
                <a:cs typeface="Arial" charset="0"/>
              </a:rPr>
              <a:t>metodología</a:t>
            </a:r>
            <a:r>
              <a:rPr lang="es-ES" altLang="es-AR" dirty="0" smtClean="0">
                <a:solidFill>
                  <a:prstClr val="black"/>
                </a:solidFill>
                <a:cs typeface="Arial" charset="0"/>
              </a:rPr>
              <a:t> que se aplique sistemáticamente.</a:t>
            </a:r>
          </a:p>
          <a:p>
            <a:pPr mar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 smtClean="0">
                <a:solidFill>
                  <a:prstClr val="black"/>
                </a:solidFill>
              </a:rPr>
              <a:t>La aplicación de una metodología requiere de </a:t>
            </a:r>
            <a:r>
              <a:rPr lang="es-ES" altLang="es-AR" b="1" dirty="0" smtClean="0">
                <a:solidFill>
                  <a:prstClr val="black"/>
                </a:solidFill>
              </a:rPr>
              <a:t>herramientas</a:t>
            </a:r>
            <a:r>
              <a:rPr lang="es-ES" altLang="es-AR" dirty="0" smtClean="0">
                <a:solidFill>
                  <a:prstClr val="black"/>
                </a:solidFill>
              </a:rPr>
              <a:t>, en particular un </a:t>
            </a:r>
            <a:r>
              <a:rPr lang="es-ES" altLang="es-AR" b="1" dirty="0" smtClean="0">
                <a:solidFill>
                  <a:prstClr val="black"/>
                </a:solidFill>
              </a:rPr>
              <a:t>lenguaje de modelado </a:t>
            </a:r>
            <a:r>
              <a:rPr lang="es-ES" altLang="es-AR" dirty="0" smtClean="0">
                <a:solidFill>
                  <a:prstClr val="black"/>
                </a:solidFill>
              </a:rPr>
              <a:t>y un </a:t>
            </a:r>
            <a:r>
              <a:rPr lang="es-ES" altLang="es-AR" b="1" dirty="0" smtClean="0">
                <a:solidFill>
                  <a:prstClr val="black"/>
                </a:solidFill>
              </a:rPr>
              <a:t>lenguaje de programación</a:t>
            </a:r>
            <a:r>
              <a:rPr lang="es-ES" altLang="es-AR" dirty="0" smtClean="0">
                <a:solidFill>
                  <a:prstClr val="black"/>
                </a:solidFill>
              </a:rPr>
              <a:t>. </a:t>
            </a:r>
          </a:p>
          <a:p>
            <a:pPr marL="0" lv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 smtClean="0">
                <a:solidFill>
                  <a:prstClr val="black"/>
                </a:solidFill>
                <a:cs typeface="Arial" charset="0"/>
              </a:rPr>
              <a:t>En una metodología basada en la </a:t>
            </a:r>
            <a:r>
              <a:rPr lang="es-ES" altLang="es-AR" b="1" dirty="0" smtClean="0">
                <a:solidFill>
                  <a:prstClr val="black"/>
                </a:solidFill>
                <a:cs typeface="Arial" charset="0"/>
              </a:rPr>
              <a:t>programación orientada a objetos </a:t>
            </a:r>
            <a:r>
              <a:rPr lang="es-ES" altLang="es-AR" dirty="0" smtClean="0">
                <a:solidFill>
                  <a:prstClr val="black"/>
                </a:solidFill>
                <a:cs typeface="Arial" charset="0"/>
              </a:rPr>
              <a:t>el concepto central es el de </a:t>
            </a:r>
            <a:r>
              <a:rPr lang="es-ES" altLang="es-AR" b="1" dirty="0" smtClean="0">
                <a:solidFill>
                  <a:prstClr val="black"/>
                </a:solidFill>
                <a:cs typeface="Arial" charset="0"/>
              </a:rPr>
              <a:t>objeto</a:t>
            </a:r>
            <a:r>
              <a:rPr lang="es-ES" altLang="es-AR" dirty="0" smtClean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3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ar/imgres?imgurl=http://www.smh.com.au/ffximage/2006/06/07/chess8606_wideweb__470x320,0.jpg&amp;imgrefurl=http://www.smh.com.au/news/world/all-in-a-knights-work/2006/06/07/1149359820697.html&amp;h=320&amp;w=470&amp;sz=21&amp;hl=es&amp;start=8&amp;tbnid=-s9yJ6hiCJErGM:&amp;tbnh=88&amp;tbnw=129&amp;prev=/images?q=chess+player&amp;gbv=2&amp;svnum=10&amp;hl=es" TargetMode="External"/><Relationship Id="rId3" Type="http://schemas.openxmlformats.org/officeDocument/2006/relationships/oleObject" Target="../embeddings/oleObject1.bin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images.google.com.ar/imgres?imgurl=http://www.smh.com.au/ffximage/2006/06/07/chess8606_wideweb__470x320,0.jpg&amp;imgrefurl=http://www.smh.com.au/news/world/all-in-a-knights-work/2006/06/07/1149359820697.html&amp;h=320&amp;w=470&amp;sz=21&amp;hl=es&amp;start=8&amp;tbnid=-s9yJ6hiCJErGM:&amp;tbnh=88&amp;tbnw=129&amp;prev=/images?q=chess+player&amp;gbv=2&amp;svnum=10&amp;hl=e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90800" y="4419600"/>
            <a:ext cx="40386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Objetos y 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DESARROLLO DE REQUERIMIENTOS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En esta etapa se </a:t>
            </a:r>
            <a:r>
              <a:rPr lang="es-AR" b="1" dirty="0"/>
              <a:t>especifica los requerimientos </a:t>
            </a:r>
            <a:r>
              <a:rPr lang="es-AR" dirty="0"/>
              <a:t>y se elabora un </a:t>
            </a:r>
            <a:r>
              <a:rPr lang="es-AR" b="1" dirty="0"/>
              <a:t>modelo del problema </a:t>
            </a:r>
            <a:r>
              <a:rPr lang="es-AR" dirty="0"/>
              <a:t>a partir de la identificación de los </a:t>
            </a:r>
            <a:r>
              <a:rPr lang="es-AR" b="1" dirty="0"/>
              <a:t>objetos</a:t>
            </a:r>
            <a:r>
              <a:rPr lang="es-AR" dirty="0"/>
              <a:t> relevantes y de los </a:t>
            </a:r>
            <a:r>
              <a:rPr lang="es-AR" b="1" dirty="0"/>
              <a:t>atributos</a:t>
            </a:r>
            <a:r>
              <a:rPr lang="es-AR" dirty="0"/>
              <a:t> que permiten agruparlos en </a:t>
            </a:r>
            <a:r>
              <a:rPr lang="es-AR" b="1" dirty="0"/>
              <a:t>clases</a:t>
            </a:r>
            <a:r>
              <a:rPr lang="es-AR" dirty="0"/>
              <a:t>. 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377866"/>
              </p:ext>
            </p:extLst>
          </p:nvPr>
        </p:nvGraphicFramePr>
        <p:xfrm>
          <a:off x="5580063" y="2949575"/>
          <a:ext cx="2965450" cy="367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Bitmap Image" r:id="rId3" imgW="4304762" imgH="5342857" progId="PBrush">
                  <p:embed/>
                </p:oleObj>
              </mc:Choice>
              <mc:Fallback>
                <p:oleObj name="Bitmap Image" r:id="rId3" imgW="4304762" imgH="5342857" progId="PBrush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949575"/>
                        <a:ext cx="2965450" cy="367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133" y="2886075"/>
            <a:ext cx="1914525" cy="1914525"/>
          </a:xfrm>
          <a:prstGeom prst="rect">
            <a:avLst/>
          </a:prstGeom>
        </p:spPr>
      </p:pic>
      <p:pic>
        <p:nvPicPr>
          <p:cNvPr id="9" name="Picture 23" descr="5488x18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5072063"/>
            <a:ext cx="1714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 descr="5165_5166_5167_5168x18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65625"/>
            <a:ext cx="17145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6" descr="chess8606_wideweb__470x320,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17" y="2971800"/>
            <a:ext cx="1785937" cy="121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4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ORIENTADO A OBJETOS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Durante el diseño se identifica el comportamiento de los objetos y </a:t>
            </a:r>
            <a:r>
              <a:rPr lang="es-ES" dirty="0"/>
              <a:t>se completa la especificación de las clases. </a:t>
            </a:r>
            <a:endParaRPr lang="es-ES" dirty="0" smtClean="0"/>
          </a:p>
          <a:p>
            <a:pPr marL="0" lvl="0" indent="0">
              <a:buNone/>
            </a:pPr>
            <a:r>
              <a:rPr lang="es-AR" dirty="0">
                <a:solidFill>
                  <a:prstClr val="black"/>
                </a:solidFill>
              </a:rPr>
              <a:t>La estrategia sigue siendo </a:t>
            </a:r>
            <a:r>
              <a:rPr lang="es-AR" b="1" dirty="0">
                <a:solidFill>
                  <a:prstClr val="black"/>
                </a:solidFill>
              </a:rPr>
              <a:t>dividir para conquistar </a:t>
            </a:r>
            <a:r>
              <a:rPr lang="es-AR" dirty="0">
                <a:solidFill>
                  <a:prstClr val="black"/>
                </a:solidFill>
              </a:rPr>
              <a:t>pero los módulos no son subprogramas o conjuntos de subprogramas, sino clases. </a:t>
            </a:r>
            <a:r>
              <a:rPr lang="es-ES" dirty="0"/>
              <a:t> </a:t>
            </a:r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resultado de esta etapa es  un conjunto de diagramas que </a:t>
            </a:r>
            <a:r>
              <a:rPr lang="es-ES" b="1" dirty="0"/>
              <a:t>modelan la solución</a:t>
            </a:r>
            <a:r>
              <a:rPr lang="es-ES" dirty="0"/>
              <a:t> en un </a:t>
            </a:r>
            <a:r>
              <a:rPr lang="es-ES" b="1" dirty="0"/>
              <a:t>lenguaje de modelado</a:t>
            </a:r>
            <a:r>
              <a:rPr lang="es-ES" dirty="0"/>
              <a:t>. </a:t>
            </a:r>
          </a:p>
          <a:p>
            <a:pPr marL="0" indent="0">
              <a:buNone/>
            </a:pPr>
            <a:r>
              <a:rPr lang="es-ES" dirty="0"/>
              <a:t>Entre ellos </a:t>
            </a:r>
            <a:r>
              <a:rPr lang="es-ES" dirty="0" smtClean="0"/>
              <a:t>el </a:t>
            </a:r>
            <a:r>
              <a:rPr lang="es-ES" b="1" dirty="0"/>
              <a:t>diagrama de clases </a:t>
            </a:r>
            <a:r>
              <a:rPr lang="es-ES" dirty="0" smtClean="0"/>
              <a:t>especifica </a:t>
            </a:r>
            <a:r>
              <a:rPr lang="es-ES" dirty="0"/>
              <a:t>la </a:t>
            </a:r>
            <a:r>
              <a:rPr lang="es-ES" b="1" dirty="0"/>
              <a:t>colección</a:t>
            </a:r>
            <a:r>
              <a:rPr lang="es-ES" dirty="0"/>
              <a:t> de clases y sus </a:t>
            </a:r>
            <a:r>
              <a:rPr lang="es-ES" b="1" dirty="0"/>
              <a:t>relaciones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4"/>
          <p:cNvSpPr/>
          <p:nvPr/>
        </p:nvSpPr>
        <p:spPr>
          <a:xfrm>
            <a:off x="681038" y="5105400"/>
            <a:ext cx="1984375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7" name="Rectangle 5"/>
          <p:cNvSpPr/>
          <p:nvPr/>
        </p:nvSpPr>
        <p:spPr>
          <a:xfrm>
            <a:off x="6396039" y="5105400"/>
            <a:ext cx="2062162" cy="109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3538538" y="5105400"/>
            <a:ext cx="2008187" cy="876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681038" y="5105400"/>
            <a:ext cx="1984375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2400" dirty="0">
                <a:solidFill>
                  <a:schemeClr val="tx1"/>
                </a:solidFill>
              </a:rPr>
              <a:t>Tablero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6396039" y="5105400"/>
            <a:ext cx="2062162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2400" dirty="0" err="1">
                <a:solidFill>
                  <a:schemeClr val="tx1"/>
                </a:solidFill>
              </a:rPr>
              <a:t>Peon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3538538" y="5105400"/>
            <a:ext cx="2008187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2400" dirty="0">
                <a:solidFill>
                  <a:schemeClr val="tx1"/>
                </a:solidFill>
              </a:rPr>
              <a:t>Pieza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5546725" y="5164137"/>
            <a:ext cx="854075" cy="360363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3" name="12 Flecha izquierda"/>
          <p:cNvSpPr/>
          <p:nvPr/>
        </p:nvSpPr>
        <p:spPr>
          <a:xfrm rot="10800000">
            <a:off x="2665413" y="5181600"/>
            <a:ext cx="854075" cy="358775"/>
          </a:xfrm>
          <a:prstGeom prst="leftArrow">
            <a:avLst>
              <a:gd name="adj1" fmla="val 0"/>
              <a:gd name="adj2" fmla="val 5829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567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La </a:t>
            </a:r>
            <a:r>
              <a:rPr lang="es-ES" dirty="0" smtClean="0"/>
              <a:t>implementación de un sistema orientado a objetos </a:t>
            </a:r>
            <a:r>
              <a:rPr lang="es-ES" dirty="0"/>
              <a:t>consiste en escribir el código en un </a:t>
            </a:r>
            <a:r>
              <a:rPr lang="es-ES" b="1" dirty="0"/>
              <a:t>lenguaje de programación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Cada clase modelada en el diagrama de clases se implementa en un </a:t>
            </a:r>
            <a:r>
              <a:rPr lang="es-ES" b="1" dirty="0"/>
              <a:t>módulo de </a:t>
            </a:r>
            <a:r>
              <a:rPr lang="es-ES" b="1" dirty="0" smtClean="0"/>
              <a:t>software.</a:t>
            </a:r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pPr marL="0" indent="0">
              <a:buNone/>
            </a:pPr>
            <a:endParaRPr lang="es-ES" altLang="es-AR" dirty="0" smtClean="0">
              <a:solidFill>
                <a:srgbClr val="000000"/>
              </a:solidFill>
              <a:ea typeface="Batang" pitchFamily="18" charset="-127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altLang="es-AR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La </a:t>
            </a:r>
            <a:r>
              <a:rPr lang="es-ES" altLang="es-AR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implementación de cada servicio </a:t>
            </a:r>
            <a:r>
              <a:rPr lang="es-ES" altLang="es-AR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puede constituir en sí mismo un problema y demandar el diseño de un </a:t>
            </a:r>
            <a:r>
              <a:rPr lang="es-ES" altLang="es-AR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algoritmo</a:t>
            </a:r>
            <a:r>
              <a:rPr lang="es-ES" altLang="es-AR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 que lo resuelva.</a:t>
            </a:r>
            <a:endParaRPr lang="es-ES" b="1" dirty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4"/>
          <p:cNvSpPr/>
          <p:nvPr/>
        </p:nvSpPr>
        <p:spPr>
          <a:xfrm>
            <a:off x="533400" y="3460799"/>
            <a:ext cx="2130425" cy="1357313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Tablero {</a:t>
            </a:r>
          </a:p>
          <a:p>
            <a:pPr>
              <a:defRPr/>
            </a:pPr>
            <a:endParaRPr lang="es-ES" sz="20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2971800" y="3460799"/>
            <a:ext cx="1800225" cy="12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Pieza {</a:t>
            </a:r>
          </a:p>
          <a:p>
            <a:pPr>
              <a:defRPr/>
            </a:pPr>
            <a:endParaRPr lang="es-ES" sz="20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3449961"/>
            <a:ext cx="3276600" cy="1503039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Peon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Pieza {</a:t>
            </a:r>
          </a:p>
          <a:p>
            <a:pPr>
              <a:defRPr/>
            </a:pPr>
            <a:endParaRPr lang="es-ES" sz="20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4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VERIFICACIÓN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La </a:t>
            </a:r>
            <a:r>
              <a:rPr lang="es-ES" b="1" dirty="0"/>
              <a:t>verificación de una clase </a:t>
            </a:r>
            <a:r>
              <a:rPr lang="es-ES" dirty="0"/>
              <a:t>consiste en chequear que cada servicio funciona correctamente para un conjunto de casos de prueba.</a:t>
            </a:r>
          </a:p>
          <a:p>
            <a:pPr marL="0" indent="0">
              <a:buNone/>
            </a:pPr>
            <a:r>
              <a:rPr lang="es-ES" dirty="0"/>
              <a:t>Si la clase Tablero </a:t>
            </a:r>
            <a:r>
              <a:rPr lang="es-ES" b="1" dirty="0"/>
              <a:t>usa</a:t>
            </a:r>
            <a:r>
              <a:rPr lang="es-ES" dirty="0"/>
              <a:t> los servicios provistos por la clase </a:t>
            </a:r>
            <a:r>
              <a:rPr lang="es-ES" dirty="0" err="1"/>
              <a:t>Peon</a:t>
            </a:r>
            <a:r>
              <a:rPr lang="es-ES" dirty="0"/>
              <a:t>, verificaremos cada servicio de la clase </a:t>
            </a:r>
            <a:r>
              <a:rPr lang="es-ES" dirty="0" err="1"/>
              <a:t>Peon</a:t>
            </a:r>
            <a:r>
              <a:rPr lang="es-ES" dirty="0"/>
              <a:t> y luego los servicios de la clase </a:t>
            </a:r>
            <a:r>
              <a:rPr lang="es-ES" dirty="0" smtClean="0"/>
              <a:t>Tablero.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La </a:t>
            </a:r>
            <a:r>
              <a:rPr lang="es-ES" b="1" dirty="0"/>
              <a:t>verificación del sistema </a:t>
            </a:r>
            <a:r>
              <a:rPr lang="es-ES" dirty="0"/>
              <a:t>consiste en chequear la integración de los módulos para un conjunto de casos de prueba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9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MODELO COMPUTACIONAL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498306" y="2298170"/>
            <a:ext cx="2952750" cy="1857375"/>
          </a:xfrm>
          <a:prstGeom prst="rect">
            <a:avLst/>
          </a:prstGeom>
          <a:solidFill>
            <a:schemeClr val="tx1">
              <a:alpha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51404" y="2025650"/>
            <a:ext cx="3024188" cy="2470150"/>
          </a:xfrm>
          <a:prstGeom prst="ellipse">
            <a:avLst/>
          </a:prstGeom>
          <a:solidFill>
            <a:srgbClr val="00B050">
              <a:alpha val="60000"/>
            </a:srgbClr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22817" y="1483254"/>
            <a:ext cx="3281362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latin typeface="Arial" charset="0"/>
              </a:rPr>
              <a:t>Objetos del problema</a:t>
            </a:r>
            <a:endParaRPr lang="en-US" altLang="es-AR" sz="2400" dirty="0">
              <a:latin typeface="Arial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3804179" y="2901950"/>
            <a:ext cx="1529821" cy="717550"/>
          </a:xfrm>
          <a:prstGeom prst="rightArrow">
            <a:avLst>
              <a:gd name="adj1" fmla="val 50000"/>
              <a:gd name="adj2" fmla="val 67754"/>
            </a:avLst>
          </a:prstGeom>
          <a:solidFill>
            <a:schemeClr val="tx2">
              <a:alpha val="6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63938" y="3761317"/>
            <a:ext cx="187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AR" sz="1800" dirty="0" smtClean="0">
                <a:latin typeface="Arial" charset="0"/>
                <a:cs typeface="Arial" charset="0"/>
              </a:rPr>
              <a:t>Abstracción</a:t>
            </a:r>
            <a:endParaRPr lang="es-ES" altLang="es-AR" sz="1800" dirty="0">
              <a:latin typeface="Arial" charset="0"/>
              <a:cs typeface="Arial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334000" y="1483254"/>
            <a:ext cx="3281362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latin typeface="Arial" charset="0"/>
              </a:rPr>
              <a:t>Objetos </a:t>
            </a:r>
            <a:r>
              <a:rPr lang="es-ES" altLang="es-AR" sz="2400" dirty="0" smtClean="0">
                <a:latin typeface="Arial" charset="0"/>
              </a:rPr>
              <a:t>de software</a:t>
            </a:r>
            <a:endParaRPr lang="en-US" altLang="es-AR" sz="2400" dirty="0">
              <a:latin typeface="Arial" charset="0"/>
            </a:endParaRPr>
          </a:p>
        </p:txBody>
      </p:sp>
      <p:pic>
        <p:nvPicPr>
          <p:cNvPr id="13" name="Picture 19" descr="5165_5166_5167_5168x1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3431117"/>
            <a:ext cx="134461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94505"/>
            <a:ext cx="38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6" descr="chess8606_wideweb__470x320,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451630"/>
            <a:ext cx="12287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7661275" y="2786592"/>
            <a:ext cx="576262" cy="57626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6292850" y="2889780"/>
            <a:ext cx="488950" cy="581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V="1">
            <a:off x="6977062" y="3324755"/>
            <a:ext cx="684213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9" name="AutoShape 23"/>
          <p:cNvSpPr>
            <a:spLocks noChangeArrowheads="1"/>
          </p:cNvSpPr>
          <p:nvPr/>
        </p:nvSpPr>
        <p:spPr bwMode="auto">
          <a:xfrm>
            <a:off x="5715000" y="2529417"/>
            <a:ext cx="576262" cy="57626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>
            <a:off x="6637337" y="3470805"/>
            <a:ext cx="576263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21" name="2 Rectángulo"/>
          <p:cNvSpPr>
            <a:spLocks noChangeArrowheads="1"/>
          </p:cNvSpPr>
          <p:nvPr/>
        </p:nvSpPr>
        <p:spPr bwMode="auto">
          <a:xfrm>
            <a:off x="533400" y="4572000"/>
            <a:ext cx="8208963" cy="2123658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solidFill>
              <a:schemeClr val="tx2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s-ES_tradnl" altLang="es-AR" sz="2400" dirty="0" smtClean="0">
                <a:solidFill>
                  <a:srgbClr val="000000"/>
                </a:solidFill>
                <a:latin typeface="+mn-lt"/>
                <a:cs typeface="Arial" charset="0"/>
              </a:rPr>
              <a:t>El </a:t>
            </a:r>
            <a:r>
              <a:rPr lang="es-ES_tradnl" altLang="es-AR" sz="2400" b="1" dirty="0" smtClean="0">
                <a:latin typeface="+mn-lt"/>
                <a:cs typeface="Arial" charset="0"/>
              </a:rPr>
              <a:t>modelo computacional </a:t>
            </a:r>
            <a:r>
              <a:rPr lang="es-ES_tradnl" altLang="es-AR" sz="2400" dirty="0" smtClean="0">
                <a:latin typeface="+mn-lt"/>
                <a:cs typeface="Arial" charset="0"/>
              </a:rPr>
              <a:t>de la POO </a:t>
            </a:r>
            <a:r>
              <a:rPr lang="es-ES_tradnl" altLang="es-AR" sz="2400" dirty="0" smtClean="0">
                <a:solidFill>
                  <a:srgbClr val="000000"/>
                </a:solidFill>
                <a:latin typeface="+mn-lt"/>
                <a:cs typeface="Arial" charset="0"/>
              </a:rPr>
              <a:t>es un mundo poblado de </a:t>
            </a:r>
            <a:r>
              <a:rPr lang="es-ES_tradnl" altLang="es-AR" sz="2400" b="1" dirty="0" smtClean="0">
                <a:solidFill>
                  <a:srgbClr val="000000"/>
                </a:solidFill>
                <a:latin typeface="+mn-lt"/>
                <a:cs typeface="Arial" charset="0"/>
              </a:rPr>
              <a:t>objetos</a:t>
            </a:r>
            <a:r>
              <a:rPr lang="es-ES_tradnl" altLang="es-AR" sz="2400" dirty="0" smtClean="0">
                <a:solidFill>
                  <a:srgbClr val="000000"/>
                </a:solidFill>
                <a:latin typeface="+mn-lt"/>
                <a:cs typeface="Arial" charset="0"/>
              </a:rPr>
              <a:t> comunicándose a través de </a:t>
            </a:r>
            <a:r>
              <a:rPr lang="es-ES_tradnl" altLang="es-AR" sz="2400" b="1" dirty="0" smtClean="0">
                <a:solidFill>
                  <a:srgbClr val="000000"/>
                </a:solidFill>
                <a:latin typeface="+mn-lt"/>
                <a:cs typeface="Arial" charset="0"/>
              </a:rPr>
              <a:t>mensajes</a:t>
            </a:r>
            <a:r>
              <a:rPr lang="es-ES_tradnl" altLang="es-AR" sz="2400" dirty="0" smtClean="0">
                <a:solidFill>
                  <a:srgbClr val="000000"/>
                </a:solidFill>
                <a:latin typeface="+mn-lt"/>
                <a:cs typeface="Arial" charset="0"/>
              </a:rPr>
              <a:t>.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s-ES_tradnl" altLang="es-AR" sz="2400" dirty="0" smtClean="0">
                <a:solidFill>
                  <a:srgbClr val="000000"/>
                </a:solidFill>
                <a:latin typeface="+mn-lt"/>
                <a:cs typeface="Arial" charset="0"/>
              </a:rPr>
              <a:t>Cada objeto responde a un mensaje de acuerdo al comportamiento determinado por su clase.</a:t>
            </a:r>
            <a:endParaRPr lang="es-ES" altLang="es-AR" sz="24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0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DIAGRAMA DE UNA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641598" y="1447800"/>
            <a:ext cx="3852336" cy="2819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&lt;&lt;Nombre&gt;&gt;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&lt;&lt;Constructores&gt;&gt;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&lt;&lt;Comandos&gt;&gt;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_tradnl" sz="2400" dirty="0">
                <a:solidFill>
                  <a:schemeClr val="tx1"/>
                </a:solidFill>
              </a:rPr>
              <a:t>Responsabilidades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2641599" y="1905000"/>
            <a:ext cx="38523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650066" y="26670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650066" y="37338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838200" y="4495800"/>
            <a:ext cx="7467600" cy="114300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El </a:t>
            </a:r>
            <a:r>
              <a:rPr lang="es-ES" altLang="es-AR" sz="2400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nombre</a:t>
            </a:r>
            <a:r>
              <a:rPr lang="es-ES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de una clase representa la abstracción del conjunto de </a:t>
            </a:r>
            <a:r>
              <a:rPr lang="es-ES" altLang="es-AR" sz="2400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instancias</a:t>
            </a:r>
            <a:endParaRPr lang="es-ES" altLang="es-AR" sz="2400" dirty="0">
              <a:solidFill>
                <a:srgbClr val="000000"/>
              </a:solidFill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1752600" y="1625601"/>
            <a:ext cx="762000" cy="228600"/>
          </a:xfrm>
          <a:prstGeom prst="rightArrow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0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DIAGRAMA DE UNA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641598" y="1447800"/>
            <a:ext cx="3852336" cy="2819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&lt;&lt;Nombre&gt;&gt;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&lt;&lt;Constructores&gt;&gt;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&lt;&lt;Comandos&gt;&gt;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_tradnl" sz="2400" dirty="0">
                <a:solidFill>
                  <a:schemeClr val="tx1"/>
                </a:solidFill>
              </a:rPr>
              <a:t>Responsabilidades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2641599" y="1905000"/>
            <a:ext cx="38523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650066" y="26670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650066" y="37338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838200" y="4495800"/>
            <a:ext cx="7467600" cy="114300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s-ES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Un </a:t>
            </a:r>
            <a:r>
              <a:rPr lang="es-ES" altLang="es-AR" sz="2400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atributo</a:t>
            </a:r>
            <a:r>
              <a:rPr lang="es-ES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es una propiedad o cualidad relevante </a:t>
            </a:r>
            <a:r>
              <a:rPr lang="es-ES" altLang="es-AR" sz="2400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</a:t>
            </a:r>
            <a:r>
              <a:rPr lang="es-ES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que caracteriza a todos los objetos de una </a:t>
            </a:r>
            <a:r>
              <a:rPr lang="es-ES" altLang="es-AR" sz="2400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clase</a:t>
            </a:r>
            <a:endParaRPr lang="es-ES" altLang="es-AR" sz="2400" dirty="0">
              <a:solidFill>
                <a:srgbClr val="000000"/>
              </a:solidFill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1727200" y="1998134"/>
            <a:ext cx="762000" cy="228600"/>
          </a:xfrm>
          <a:prstGeom prst="rightArrow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3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DIAGRAMA DE UNA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641598" y="1447800"/>
            <a:ext cx="3852336" cy="2819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&lt;&lt;Nombre&gt;&gt;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&gt;&gt;</a:t>
            </a: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&lt;&lt;Constructores&gt;&gt;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&lt;&lt;Comandos&gt;&gt;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_tradnl" sz="2400" dirty="0">
                <a:solidFill>
                  <a:schemeClr val="tx1"/>
                </a:solidFill>
              </a:rPr>
              <a:t>Responsabilidades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2641599" y="1905000"/>
            <a:ext cx="38523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650066" y="26670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650066" y="37338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838200" y="4495800"/>
            <a:ext cx="7467600" cy="114300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s-ES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Un </a:t>
            </a:r>
            <a:r>
              <a:rPr lang="es-ES" altLang="es-AR" sz="2400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servicio</a:t>
            </a:r>
            <a:r>
              <a:rPr lang="es-ES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es una operación que todas las instancias de una clase pueden </a:t>
            </a:r>
            <a:r>
              <a:rPr lang="es-ES" altLang="es-AR" sz="2400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realizar</a:t>
            </a:r>
            <a:endParaRPr lang="es-ES" altLang="es-AR" sz="2400" dirty="0">
              <a:solidFill>
                <a:srgbClr val="000000"/>
              </a:solidFill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1752600" y="2743200"/>
            <a:ext cx="762000" cy="228600"/>
          </a:xfrm>
          <a:prstGeom prst="rightArrow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Flecha derecha"/>
          <p:cNvSpPr/>
          <p:nvPr/>
        </p:nvSpPr>
        <p:spPr>
          <a:xfrm>
            <a:off x="1752600" y="3090335"/>
            <a:ext cx="762000" cy="228600"/>
          </a:xfrm>
          <a:prstGeom prst="rightArrow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Flecha derecha"/>
          <p:cNvSpPr/>
          <p:nvPr/>
        </p:nvSpPr>
        <p:spPr>
          <a:xfrm>
            <a:off x="1752600" y="3462868"/>
            <a:ext cx="762000" cy="228600"/>
          </a:xfrm>
          <a:prstGeom prst="rightArrow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2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DIAGRAMA DE UNA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641598" y="1447800"/>
            <a:ext cx="3852336" cy="2819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&lt;&lt;Nombre&gt;&gt;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&lt;&lt;Constructores&gt;&gt;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&lt;&lt;Comandos&gt;&gt;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_tradnl" sz="2400" dirty="0">
                <a:solidFill>
                  <a:schemeClr val="tx1"/>
                </a:solidFill>
              </a:rPr>
              <a:t>Responsabilidades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2641599" y="1905000"/>
            <a:ext cx="38523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650066" y="26670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650066" y="37338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838200" y="4495800"/>
            <a:ext cx="7467600" cy="114300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s-ES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Una </a:t>
            </a:r>
            <a:r>
              <a:rPr lang="es-ES" altLang="es-AR" sz="2400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responsabilidad</a:t>
            </a:r>
            <a:r>
              <a:rPr lang="es-ES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representa  un compromiso para la clase o un requerimiento. </a:t>
            </a:r>
          </a:p>
        </p:txBody>
      </p:sp>
      <p:sp>
        <p:nvSpPr>
          <p:cNvPr id="14" name="13 Flecha derecha"/>
          <p:cNvSpPr/>
          <p:nvPr/>
        </p:nvSpPr>
        <p:spPr>
          <a:xfrm>
            <a:off x="1752600" y="3869269"/>
            <a:ext cx="762000" cy="228600"/>
          </a:xfrm>
          <a:prstGeom prst="rightArrow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6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DIAGRAMA DE UNA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2200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641598" y="1447800"/>
            <a:ext cx="3852336" cy="2819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&lt;&lt;Nombre&gt;&gt;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&lt;&lt;Constructores&gt;&gt;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&lt;&lt;Comandos&gt;&gt;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_tradnl" sz="2400" dirty="0">
                <a:solidFill>
                  <a:schemeClr val="tx1"/>
                </a:solidFill>
              </a:rPr>
              <a:t>Responsabilidades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2641599" y="1905000"/>
            <a:ext cx="38523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650066" y="26670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650066" y="37338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647739" y="4495800"/>
            <a:ext cx="7848523" cy="114300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s-ES" altLang="es-AR" sz="2400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Las restricciones y la funcionalidad de los servicios puede especificarse a través de notas o comentarios.</a:t>
            </a:r>
            <a:endParaRPr lang="es-AR" altLang="es-AR" sz="2400" dirty="0">
              <a:solidFill>
                <a:srgbClr val="000000"/>
              </a:solidFill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279991" y="2819400"/>
            <a:ext cx="762000" cy="228600"/>
          </a:xfrm>
          <a:prstGeom prst="rightArrow">
            <a:avLst/>
          </a:prstGeom>
          <a:solidFill>
            <a:srgbClr val="00B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1061869" y="2667000"/>
            <a:ext cx="1371600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011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ESTA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4 Marcador de contenido"/>
          <p:cNvSpPr txBox="1">
            <a:spLocks/>
          </p:cNvSpPr>
          <p:nvPr/>
        </p:nvSpPr>
        <p:spPr>
          <a:xfrm>
            <a:off x="914400" y="2286000"/>
            <a:ext cx="7315200" cy="3352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 smtClean="0"/>
              <a:t>REPASO</a:t>
            </a:r>
          </a:p>
          <a:p>
            <a:r>
              <a:rPr lang="es-AR" sz="2400" dirty="0" smtClean="0"/>
              <a:t>El </a:t>
            </a:r>
            <a:r>
              <a:rPr lang="es-AR" sz="2400" dirty="0"/>
              <a:t>modelo computacional de la POO</a:t>
            </a:r>
          </a:p>
          <a:p>
            <a:r>
              <a:rPr lang="es-AR" sz="2400" dirty="0"/>
              <a:t>EL caso de Estudio </a:t>
            </a:r>
            <a:r>
              <a:rPr lang="es-AR" sz="2400" b="1" dirty="0"/>
              <a:t>Cuenta Bancaria</a:t>
            </a:r>
          </a:p>
          <a:p>
            <a:r>
              <a:rPr lang="es-AR" sz="2400" dirty="0"/>
              <a:t>El diagrama de una clase</a:t>
            </a:r>
          </a:p>
          <a:p>
            <a:r>
              <a:rPr lang="es-AR" sz="2400" dirty="0"/>
              <a:t>La estructura de una clase en Java</a:t>
            </a:r>
          </a:p>
          <a:p>
            <a:r>
              <a:rPr lang="es-AR" sz="2400" dirty="0"/>
              <a:t>Los atributos de clase y de instancia</a:t>
            </a:r>
          </a:p>
          <a:p>
            <a:r>
              <a:rPr lang="es-AR" sz="2400" dirty="0"/>
              <a:t>Los servicios: constructores, comandos y consultas</a:t>
            </a:r>
          </a:p>
          <a:p>
            <a:r>
              <a:rPr lang="es-AR" sz="2400" dirty="0"/>
              <a:t>La clase </a:t>
            </a:r>
            <a:r>
              <a:rPr lang="es-AR" sz="2400" dirty="0" err="1"/>
              <a:t>tester</a:t>
            </a:r>
            <a:endParaRPr lang="es-AR" sz="2400" dirty="0"/>
          </a:p>
          <a:p>
            <a:endParaRPr lang="es-AR" sz="2400" dirty="0" smtClean="0"/>
          </a:p>
          <a:p>
            <a:pPr marL="0" indent="0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365473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DIAGRAMA DE UNA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641598" y="1447800"/>
            <a:ext cx="3852336" cy="2819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&lt;&lt;Nombre&gt;&gt;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de clase&gt;&gt;</a:t>
            </a:r>
            <a:endParaRPr lang="en-US" sz="2400" dirty="0" smtClean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de instancia&gt;&gt;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&lt;&lt;Constructores&gt;&gt;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&lt;&lt;Comandos&gt;&gt;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_tradnl" sz="2400" dirty="0">
                <a:solidFill>
                  <a:schemeClr val="tx1"/>
                </a:solidFill>
              </a:rPr>
              <a:t>Responsabilidades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2641599" y="1905000"/>
            <a:ext cx="38523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650066" y="26670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650066" y="37338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533400" y="45720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Los atributos pueden clasificarse en </a:t>
            </a:r>
            <a:r>
              <a:rPr lang="es-ES" sz="2400" b="1" dirty="0" smtClean="0"/>
              <a:t>atributos de clase </a:t>
            </a:r>
            <a:r>
              <a:rPr lang="es-ES" sz="2400" dirty="0" smtClean="0"/>
              <a:t>y </a:t>
            </a:r>
            <a:r>
              <a:rPr lang="es-ES" sz="2400" b="1" dirty="0" smtClean="0"/>
              <a:t>atributos</a:t>
            </a:r>
            <a:r>
              <a:rPr lang="es-ES" sz="2400" dirty="0" smtClean="0"/>
              <a:t> </a:t>
            </a:r>
            <a:r>
              <a:rPr lang="es-ES" sz="2400" b="1" dirty="0" smtClean="0"/>
              <a:t>de instancia</a:t>
            </a:r>
            <a:r>
              <a:rPr lang="es-ES" sz="2400" dirty="0" smtClean="0"/>
              <a:t>. </a:t>
            </a:r>
          </a:p>
          <a:p>
            <a:r>
              <a:rPr lang="es-ES" sz="2400" dirty="0" smtClean="0"/>
              <a:t>Los atributos de clase comparten un mismo valor para todas las instancias.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4866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ESTRUCTURA DE UNA CLASE EN JAVA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Cada </a:t>
            </a:r>
            <a:r>
              <a:rPr lang="es-ES" dirty="0"/>
              <a:t>clase modelada en el diagrama de clases durante la etapa de diseño, va a implementarse como una clase en Java.</a:t>
            </a:r>
          </a:p>
          <a:p>
            <a:pPr marL="0" indent="0">
              <a:buNone/>
            </a:pPr>
            <a:r>
              <a:rPr lang="es-ES" dirty="0"/>
              <a:t>Es decir, la unidad básica de programación en Java es la </a:t>
            </a:r>
            <a:r>
              <a:rPr lang="es-ES" b="1" dirty="0"/>
              <a:t>clase</a:t>
            </a:r>
            <a:r>
              <a:rPr lang="es-ES" dirty="0"/>
              <a:t>. </a:t>
            </a:r>
          </a:p>
          <a:p>
            <a:pPr marL="0" indent="0">
              <a:buNone/>
            </a:pPr>
            <a:r>
              <a:rPr lang="es-ES" dirty="0"/>
              <a:t>La </a:t>
            </a:r>
            <a:r>
              <a:rPr lang="es-ES" b="1" dirty="0"/>
              <a:t>estructura</a:t>
            </a:r>
            <a:r>
              <a:rPr lang="es-ES" dirty="0"/>
              <a:t> de una clase implementada también va a ser similar a la estructura del diagrama. </a:t>
            </a:r>
          </a:p>
          <a:p>
            <a:pPr marL="0" indent="0">
              <a:buNone/>
            </a:pPr>
            <a:r>
              <a:rPr lang="es-ES" dirty="0" smtClean="0"/>
              <a:t>Los </a:t>
            </a:r>
            <a:r>
              <a:rPr lang="es-ES" b="1" dirty="0" smtClean="0"/>
              <a:t>miembros</a:t>
            </a:r>
            <a:r>
              <a:rPr lang="es-ES" dirty="0" smtClean="0"/>
              <a:t> de una clase son</a:t>
            </a:r>
            <a:r>
              <a:rPr lang="es-E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400" b="1" dirty="0"/>
              <a:t>Atributos</a:t>
            </a:r>
            <a:r>
              <a:rPr lang="es-ES" sz="2400" dirty="0"/>
              <a:t> de instancia y de </a:t>
            </a:r>
            <a:r>
              <a:rPr lang="es-ES" sz="2400" dirty="0" smtClean="0"/>
              <a:t>clase.</a:t>
            </a:r>
            <a:endParaRPr lang="es-E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400" b="1" dirty="0"/>
              <a:t>Servicios</a:t>
            </a:r>
            <a:r>
              <a:rPr lang="es-ES" sz="2400" dirty="0"/>
              <a:t>, pueden ser constructores o </a:t>
            </a:r>
            <a:r>
              <a:rPr lang="es-ES" sz="2400" dirty="0" smtClean="0"/>
              <a:t>métodos.</a:t>
            </a:r>
            <a:endParaRPr lang="es-ES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1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ESTRUCTURA DE UNA CLASE EN JAVA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Un </a:t>
            </a:r>
            <a:r>
              <a:rPr lang="es-ES" b="1" dirty="0"/>
              <a:t>constructor</a:t>
            </a:r>
            <a:r>
              <a:rPr lang="es-ES" dirty="0"/>
              <a:t> es un </a:t>
            </a:r>
            <a:r>
              <a:rPr lang="es-ES" b="1" dirty="0"/>
              <a:t>servicio</a:t>
            </a:r>
            <a:r>
              <a:rPr lang="es-ES" dirty="0"/>
              <a:t> provisto por la clase y se caracteriza porque recibe el </a:t>
            </a:r>
            <a:r>
              <a:rPr lang="es-ES" b="1" dirty="0"/>
              <a:t>mismo nombre que la clase</a:t>
            </a:r>
            <a:r>
              <a:rPr lang="es-ES" dirty="0"/>
              <a:t>.  </a:t>
            </a:r>
          </a:p>
          <a:p>
            <a:pPr marL="0" indent="0">
              <a:buNone/>
            </a:pPr>
            <a:r>
              <a:rPr lang="es-ES" dirty="0"/>
              <a:t>El constructor </a:t>
            </a:r>
            <a:r>
              <a:rPr lang="es-ES" b="1" dirty="0"/>
              <a:t>se invoca cuando se crea un objeto </a:t>
            </a:r>
            <a:r>
              <a:rPr lang="es-ES" dirty="0"/>
              <a:t>y habitualmente se usa para </a:t>
            </a:r>
            <a:r>
              <a:rPr lang="es-ES" b="1" dirty="0"/>
              <a:t>inicializar</a:t>
            </a:r>
            <a:r>
              <a:rPr lang="es-ES" dirty="0"/>
              <a:t> los valores de los atributos de instancia.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Una </a:t>
            </a:r>
            <a:r>
              <a:rPr lang="es-ES" dirty="0"/>
              <a:t>clase puede brindar </a:t>
            </a:r>
            <a:r>
              <a:rPr lang="es-ES" b="1" dirty="0"/>
              <a:t>varios constructores</a:t>
            </a:r>
            <a:r>
              <a:rPr lang="es-ES" dirty="0"/>
              <a:t>, siempre que tengan diferente número o tipo de parámetros.</a:t>
            </a:r>
          </a:p>
          <a:p>
            <a:pPr marL="0" indent="0">
              <a:buNone/>
            </a:pPr>
            <a:r>
              <a:rPr lang="es-ES" dirty="0"/>
              <a:t>Si en una clase no se define explícitamente un constructor, el compilador crea automáticamente uno.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Si </a:t>
            </a:r>
            <a:r>
              <a:rPr lang="es-ES" dirty="0"/>
              <a:t>la clase incluye uno o más constructores, el compilador no agrega ningún otro implícitamente.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Los constructores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6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ESTRUCTURA DE UNA CLASE EN JAVA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Los </a:t>
            </a:r>
            <a:r>
              <a:rPr lang="es-ES" b="1" dirty="0"/>
              <a:t>comandos</a:t>
            </a:r>
            <a:r>
              <a:rPr lang="es-ES" dirty="0"/>
              <a:t> son servicios que </a:t>
            </a:r>
            <a:r>
              <a:rPr lang="es-ES" dirty="0" smtClean="0"/>
              <a:t>modifican los </a:t>
            </a:r>
            <a:r>
              <a:rPr lang="es-ES" dirty="0"/>
              <a:t>valores de los atributos de un objeto. </a:t>
            </a:r>
          </a:p>
          <a:p>
            <a:pPr marL="0" indent="0">
              <a:buNone/>
            </a:pPr>
            <a:r>
              <a:rPr lang="es-ES" dirty="0"/>
              <a:t>Las </a:t>
            </a:r>
            <a:r>
              <a:rPr lang="es-ES" b="1" dirty="0"/>
              <a:t>consultas</a:t>
            </a:r>
            <a:r>
              <a:rPr lang="es-ES" dirty="0"/>
              <a:t> son servicios </a:t>
            </a:r>
            <a:r>
              <a:rPr lang="es-ES" dirty="0" smtClean="0"/>
              <a:t>que no modifican los valores de los atributos, en general, devuelven </a:t>
            </a:r>
            <a:r>
              <a:rPr lang="es-ES" dirty="0"/>
              <a:t>un </a:t>
            </a:r>
            <a:r>
              <a:rPr lang="es-ES" dirty="0" smtClean="0"/>
              <a:t>resultado</a:t>
            </a:r>
            <a:r>
              <a:rPr lang="es-ES" dirty="0"/>
              <a:t> </a:t>
            </a:r>
            <a:r>
              <a:rPr lang="es-ES" dirty="0" smtClean="0"/>
              <a:t>que corresponde al valor de un atributo o al cómputo de una expresión.</a:t>
            </a:r>
          </a:p>
          <a:p>
            <a:pPr marL="0" indent="0">
              <a:buNone/>
            </a:pPr>
            <a:r>
              <a:rPr lang="es-ES" dirty="0" smtClean="0"/>
              <a:t>Un </a:t>
            </a:r>
            <a:r>
              <a:rPr lang="es-ES" dirty="0"/>
              <a:t>comando puede retornar también un valor.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Los </a:t>
            </a:r>
            <a:r>
              <a:rPr lang="es-ES" dirty="0"/>
              <a:t>comandos y consultas conforman los </a:t>
            </a:r>
            <a:r>
              <a:rPr lang="es-ES" b="1" dirty="0"/>
              <a:t>métodos</a:t>
            </a:r>
            <a:r>
              <a:rPr lang="es-ES" dirty="0"/>
              <a:t> de una clase.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Comandos y Consultas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ESTRUCTURA DE UNA CLASE EN JAVA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Con frecuencia una clase incluye un comando para modificar cada atributo de instancia y una consulta para retornar el valor de cada atributo de instancia. </a:t>
            </a:r>
          </a:p>
          <a:p>
            <a:pPr marL="0" indent="0">
              <a:buNone/>
            </a:pPr>
            <a:r>
              <a:rPr lang="es-ES" dirty="0"/>
              <a:t>Los llamamos </a:t>
            </a:r>
            <a:r>
              <a:rPr lang="es-ES" b="1" dirty="0"/>
              <a:t>comandos y consultas triviales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En algunos casos, el valor de algunos atributos se </a:t>
            </a:r>
            <a:r>
              <a:rPr lang="es-ES" dirty="0" smtClean="0"/>
              <a:t>establecen </a:t>
            </a:r>
            <a:r>
              <a:rPr lang="es-ES" dirty="0"/>
              <a:t>en la creación de objeto y no se modifican.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Comandos y Consultas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54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endParaRPr lang="es-ES" i="1" dirty="0" smtClean="0"/>
          </a:p>
          <a:p>
            <a:pPr marL="0" indent="17463">
              <a:buNone/>
            </a:pP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marL="0" indent="17463"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Un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banco ofrece </a:t>
            </a:r>
            <a:r>
              <a:rPr lang="es-ES" b="1" i="1" dirty="0">
                <a:latin typeface="Calibri" pitchFamily="34" charset="0"/>
                <a:cs typeface="Calibri" pitchFamily="34" charset="0"/>
              </a:rPr>
              <a:t>cajeros automáticos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a través de los  cuales los clientes pueden realizar </a:t>
            </a: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marL="0" lvl="1" indent="17463"/>
            <a:r>
              <a:rPr lang="es-ES" sz="2400" b="1" i="1" dirty="0" smtClean="0">
                <a:latin typeface="Calibri" pitchFamily="34" charset="0"/>
                <a:cs typeface="Calibri" pitchFamily="34" charset="0"/>
              </a:rPr>
              <a:t>depósitos</a:t>
            </a:r>
            <a:r>
              <a:rPr lang="es-ES" sz="2400" i="1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marL="0" lvl="1" indent="17463"/>
            <a:r>
              <a:rPr lang="es-ES" sz="2400" b="1" i="1" dirty="0" smtClean="0">
                <a:latin typeface="Calibri" pitchFamily="34" charset="0"/>
                <a:cs typeface="Calibri" pitchFamily="34" charset="0"/>
              </a:rPr>
              <a:t>extracciones</a:t>
            </a:r>
            <a:r>
              <a:rPr lang="es-E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i="1" dirty="0">
                <a:latin typeface="Calibri" pitchFamily="34" charset="0"/>
                <a:cs typeface="Calibri" pitchFamily="34" charset="0"/>
              </a:rPr>
              <a:t>y </a:t>
            </a:r>
            <a:endParaRPr lang="es-ES" sz="2400" i="1" dirty="0" smtClean="0">
              <a:latin typeface="Calibri" pitchFamily="34" charset="0"/>
              <a:cs typeface="Calibri" pitchFamily="34" charset="0"/>
            </a:endParaRPr>
          </a:p>
          <a:p>
            <a:pPr marL="0" lvl="1" indent="17463"/>
            <a:r>
              <a:rPr lang="es-ES" sz="2400" b="1" i="1" dirty="0" smtClean="0">
                <a:latin typeface="Calibri" pitchFamily="34" charset="0"/>
                <a:cs typeface="Calibri" pitchFamily="34" charset="0"/>
              </a:rPr>
              <a:t>consultar </a:t>
            </a:r>
            <a:r>
              <a:rPr lang="es-ES" sz="2400" b="1" i="1" dirty="0">
                <a:latin typeface="Calibri" pitchFamily="34" charset="0"/>
                <a:cs typeface="Calibri" pitchFamily="34" charset="0"/>
              </a:rPr>
              <a:t>el saldo </a:t>
            </a:r>
            <a:r>
              <a:rPr lang="es-ES" sz="2400" i="1" dirty="0">
                <a:latin typeface="Calibri" pitchFamily="34" charset="0"/>
                <a:cs typeface="Calibri" pitchFamily="34" charset="0"/>
              </a:rPr>
              <a:t>de su cuenta corriente</a:t>
            </a:r>
            <a:r>
              <a:rPr lang="es-ES" sz="2400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17463"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En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el momento que se crea una cuenta corriente se establece su </a:t>
            </a:r>
            <a:r>
              <a:rPr lang="es-ES" b="1" i="1" dirty="0">
                <a:latin typeface="Calibri" pitchFamily="34" charset="0"/>
                <a:cs typeface="Calibri" pitchFamily="34" charset="0"/>
              </a:rPr>
              <a:t>código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 y el </a:t>
            </a:r>
            <a:r>
              <a:rPr lang="es-ES" b="1" i="1" dirty="0">
                <a:latin typeface="Calibri" pitchFamily="34" charset="0"/>
                <a:cs typeface="Calibri" pitchFamily="34" charset="0"/>
              </a:rPr>
              <a:t>saldo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 se inicializa en 0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17463"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También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es posible crear una cuenta corriente estableciendo su código y saldo inicial. </a:t>
            </a: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marL="0" indent="17463"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El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código no se modifica, el saldo cambia con cada depósito o extracción. </a:t>
            </a: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marL="0" indent="17463"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Una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cuenta bancaria puede tener un saldo negativo hasta un máximo establecido por el banco.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Especificación de Requerimientos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23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i="1" dirty="0" smtClean="0"/>
          </a:p>
          <a:p>
            <a:pPr marL="0" indent="17463">
              <a:buNone/>
            </a:pP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marL="0" indent="17463"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Cada cliente accede a su cuenta corriente bancaria a través de una interfaz gráfica como la que sigue: </a:t>
            </a:r>
            <a:endParaRPr lang="es-E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Especificación de Requerimientos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57600"/>
            <a:ext cx="2514600" cy="2450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i="1" dirty="0" smtClean="0"/>
          </a:p>
          <a:p>
            <a:pPr>
              <a:spcBef>
                <a:spcPts val="600"/>
              </a:spcBef>
            </a:pPr>
            <a:r>
              <a:rPr lang="es-ES" dirty="0"/>
              <a:t>El modelo completo de un Banco incluirá cientos o incluso miles de clases.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El diagrama de clases comienza a construirse durante  el </a:t>
            </a:r>
            <a:r>
              <a:rPr lang="es-ES" b="1" dirty="0" smtClean="0"/>
              <a:t>desarrollo de requerimientos</a:t>
            </a:r>
            <a:r>
              <a:rPr lang="es-ES" dirty="0" smtClean="0"/>
              <a:t> y se completa en la etapa de </a:t>
            </a:r>
            <a:r>
              <a:rPr lang="es-ES" b="1" dirty="0" smtClean="0"/>
              <a:t>diseño</a:t>
            </a:r>
            <a:r>
              <a:rPr lang="es-ES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Cada programador implementa una parte de la solución, diseñada en forma </a:t>
            </a:r>
            <a:r>
              <a:rPr lang="es-ES" b="1" dirty="0" smtClean="0"/>
              <a:t>modular</a:t>
            </a:r>
            <a:r>
              <a:rPr lang="es-ES" dirty="0" smtClean="0"/>
              <a:t>.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3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022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09600" y="2381519"/>
            <a:ext cx="2438400" cy="2209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CtaCteBancaria</a:t>
            </a:r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endParaRPr lang="es-ES" sz="2400" dirty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endParaRPr lang="es-ES" sz="2400" dirty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762519"/>
            <a:ext cx="2438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685800" y="5021759"/>
            <a:ext cx="79248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200" dirty="0" smtClean="0"/>
              <a:t>El sistema se modela a través de tres clases relacionadas. </a:t>
            </a:r>
          </a:p>
          <a:p>
            <a:pPr>
              <a:spcBef>
                <a:spcPts val="600"/>
              </a:spcBef>
            </a:pPr>
            <a:r>
              <a:rPr lang="es-ES" sz="2200" dirty="0" smtClean="0"/>
              <a:t>Por el momento nos restringiremos a completar </a:t>
            </a:r>
            <a:r>
              <a:rPr lang="es-ES" sz="2200" smtClean="0"/>
              <a:t>el modelo e implementar </a:t>
            </a:r>
            <a:r>
              <a:rPr lang="es-ES" sz="2200" dirty="0" err="1" smtClean="0"/>
              <a:t>CtaCteBancaria</a:t>
            </a:r>
            <a:r>
              <a:rPr lang="es-ES" sz="2200" dirty="0" smtClean="0"/>
              <a:t>. </a:t>
            </a:r>
            <a:endParaRPr lang="es-AR" dirty="0"/>
          </a:p>
        </p:txBody>
      </p:sp>
      <p:sp>
        <p:nvSpPr>
          <p:cNvPr id="12" name="11 Rectángulo"/>
          <p:cNvSpPr/>
          <p:nvPr/>
        </p:nvSpPr>
        <p:spPr>
          <a:xfrm>
            <a:off x="3429000" y="2381519"/>
            <a:ext cx="2438400" cy="22098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bg1"/>
                </a:solidFill>
              </a:rPr>
              <a:t>InterfazCtaCte</a:t>
            </a:r>
            <a:endParaRPr lang="es-ES" sz="2400" dirty="0" smtClean="0">
              <a:solidFill>
                <a:schemeClr val="bg1"/>
              </a:solidFill>
            </a:endParaRPr>
          </a:p>
          <a:p>
            <a:pPr fontAlgn="t"/>
            <a:endParaRPr lang="es-ES" sz="2400" dirty="0">
              <a:solidFill>
                <a:schemeClr val="bg1"/>
              </a:solidFill>
            </a:endParaRPr>
          </a:p>
          <a:p>
            <a:pPr fontAlgn="t"/>
            <a:endParaRPr lang="es-ES" sz="2400" dirty="0" smtClean="0">
              <a:solidFill>
                <a:schemeClr val="bg1"/>
              </a:solidFill>
            </a:endParaRPr>
          </a:p>
          <a:p>
            <a:pPr fontAlgn="t"/>
            <a:endParaRPr lang="es-ES" sz="2400" dirty="0">
              <a:solidFill>
                <a:schemeClr val="bg1"/>
              </a:solidFill>
            </a:endParaRPr>
          </a:p>
          <a:p>
            <a:pPr fontAlgn="t"/>
            <a:endParaRPr lang="es-ES" sz="2400" dirty="0" smtClean="0">
              <a:solidFill>
                <a:schemeClr val="bg1"/>
              </a:solidFill>
            </a:endParaRPr>
          </a:p>
          <a:p>
            <a:pPr fontAlgn="t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429001" y="2762519"/>
            <a:ext cx="2438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6248400" y="2373899"/>
            <a:ext cx="2209800" cy="22098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bg1"/>
                </a:solidFill>
              </a:rPr>
              <a:t>Cajero </a:t>
            </a:r>
          </a:p>
          <a:p>
            <a:pPr fontAlgn="t"/>
            <a:endParaRPr lang="es-ES" sz="2400" dirty="0">
              <a:solidFill>
                <a:schemeClr val="bg1"/>
              </a:solidFill>
            </a:endParaRPr>
          </a:p>
          <a:p>
            <a:pPr fontAlgn="t"/>
            <a:endParaRPr lang="es-ES" sz="2400" dirty="0" smtClean="0">
              <a:solidFill>
                <a:schemeClr val="bg1"/>
              </a:solidFill>
            </a:endParaRPr>
          </a:p>
          <a:p>
            <a:pPr fontAlgn="t"/>
            <a:endParaRPr lang="es-ES" sz="2400" dirty="0">
              <a:solidFill>
                <a:schemeClr val="bg1"/>
              </a:solidFill>
            </a:endParaRPr>
          </a:p>
          <a:p>
            <a:pPr fontAlgn="t"/>
            <a:endParaRPr lang="es-ES" sz="2400" dirty="0" smtClean="0">
              <a:solidFill>
                <a:schemeClr val="bg1"/>
              </a:solidFill>
            </a:endParaRPr>
          </a:p>
          <a:p>
            <a:pPr fontAlgn="t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6248400" y="2754899"/>
            <a:ext cx="2209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3048000" y="2610119"/>
            <a:ext cx="381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5867400" y="2610119"/>
            <a:ext cx="381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Diagrama de clases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6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022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Diagrama de una clase: Atributos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2057400"/>
            <a:ext cx="4538136" cy="2209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CtaCteBancaria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maxDescubierto</a:t>
            </a:r>
            <a:r>
              <a:rPr lang="es-ES" sz="2400" dirty="0" smtClean="0">
                <a:solidFill>
                  <a:schemeClr val="tx1"/>
                </a:solidFill>
              </a:rPr>
              <a:t> = 1000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codigo</a:t>
            </a:r>
            <a:r>
              <a:rPr lang="es-ES" sz="24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s</a:t>
            </a:r>
            <a:r>
              <a:rPr lang="es-ES" sz="2400" dirty="0" smtClean="0">
                <a:solidFill>
                  <a:schemeClr val="tx1"/>
                </a:solidFill>
              </a:rPr>
              <a:t>aldo: real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438400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609600" y="4343400"/>
            <a:ext cx="7924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200" dirty="0" smtClean="0"/>
              <a:t>El diagrama incluye un </a:t>
            </a:r>
            <a:r>
              <a:rPr lang="es-ES" sz="2200" b="1" dirty="0" smtClean="0"/>
              <a:t>atributo de clase </a:t>
            </a:r>
            <a:r>
              <a:rPr lang="es-ES" sz="2200" dirty="0" smtClean="0"/>
              <a:t>que establece el monto máximo que cada cliente puede extraer en descubierto. </a:t>
            </a:r>
          </a:p>
          <a:p>
            <a:pPr>
              <a:spcBef>
                <a:spcPts val="600"/>
              </a:spcBef>
            </a:pPr>
            <a:r>
              <a:rPr lang="es-ES" sz="2200" dirty="0" smtClean="0"/>
              <a:t>Este valor es el mismo para todas las cuentas bancarias, de modo que lo modelamos mediante un </a:t>
            </a:r>
            <a:r>
              <a:rPr lang="es-ES" sz="2200" b="1" dirty="0" smtClean="0"/>
              <a:t>atributo de clase</a:t>
            </a:r>
            <a:r>
              <a:rPr lang="es-ES" sz="2200" dirty="0" smtClean="0"/>
              <a:t>. </a:t>
            </a:r>
            <a:r>
              <a:rPr lang="es-ES" dirty="0" smtClean="0"/>
              <a:t> </a:t>
            </a:r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643465" y="2743200"/>
            <a:ext cx="3657600" cy="3810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9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PROBLEMAS Y SOLUCIONES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02200"/>
          </a:xfrm>
        </p:spPr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Un </a:t>
            </a:r>
            <a:r>
              <a:rPr lang="es-ES_tradnl" dirty="0"/>
              <a:t>problema de pequeña escala puede ser modelado por un </a:t>
            </a:r>
            <a:r>
              <a:rPr lang="es-ES_tradnl" b="1" dirty="0"/>
              <a:t>programa</a:t>
            </a:r>
            <a:r>
              <a:rPr lang="es-ES_tradnl" dirty="0"/>
              <a:t> desarrollado por un </a:t>
            </a:r>
            <a:r>
              <a:rPr lang="es-ES_tradnl" b="1" dirty="0"/>
              <a:t>programador</a:t>
            </a:r>
            <a:r>
              <a:rPr lang="es-ES_tradnl" dirty="0"/>
              <a:t> a través de un </a:t>
            </a:r>
            <a:r>
              <a:rPr lang="es-ES_tradnl" b="1" dirty="0"/>
              <a:t>proceso de abstracción</a:t>
            </a:r>
            <a:r>
              <a:rPr lang="es-ES_tradnl" dirty="0"/>
              <a:t> enfocado en la representación de los datos y el diseño </a:t>
            </a:r>
            <a:r>
              <a:rPr lang="es-ES_tradnl" dirty="0" smtClean="0"/>
              <a:t>de los algoritmos. </a:t>
            </a:r>
            <a:endParaRPr lang="es-ES_tradnl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82798"/>
            <a:ext cx="1327924" cy="1219200"/>
          </a:xfrm>
          <a:prstGeom prst="rect">
            <a:avLst/>
          </a:prstGeom>
        </p:spPr>
      </p:pic>
      <p:sp>
        <p:nvSpPr>
          <p:cNvPr id="10" name="9 Flecha derecha"/>
          <p:cNvSpPr/>
          <p:nvPr/>
        </p:nvSpPr>
        <p:spPr>
          <a:xfrm>
            <a:off x="1981200" y="2345815"/>
            <a:ext cx="914400" cy="575183"/>
          </a:xfrm>
          <a:prstGeom prst="rightArrow">
            <a:avLst/>
          </a:prstGeom>
          <a:solidFill>
            <a:schemeClr val="tx2">
              <a:alpha val="7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Flecha derecha"/>
          <p:cNvSpPr/>
          <p:nvPr/>
        </p:nvSpPr>
        <p:spPr>
          <a:xfrm>
            <a:off x="5105400" y="2311398"/>
            <a:ext cx="914400" cy="575183"/>
          </a:xfrm>
          <a:prstGeom prst="rightArrow">
            <a:avLst/>
          </a:prstGeom>
          <a:solidFill>
            <a:schemeClr val="tx2">
              <a:alpha val="7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582" y="1780918"/>
            <a:ext cx="2676525" cy="1704975"/>
          </a:xfrm>
          <a:prstGeom prst="rect">
            <a:avLst/>
          </a:prstGeom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5140" y="1332072"/>
            <a:ext cx="704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7 Rectángulo"/>
          <p:cNvSpPr/>
          <p:nvPr/>
        </p:nvSpPr>
        <p:spPr>
          <a:xfrm>
            <a:off x="3025196" y="2310892"/>
            <a:ext cx="1982262" cy="172770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Programa</a:t>
            </a: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</a:endParaRP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</p:txBody>
      </p:sp>
      <p:pic>
        <p:nvPicPr>
          <p:cNvPr id="15" name="6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" r="7025" b="5647"/>
          <a:stretch/>
        </p:blipFill>
        <p:spPr>
          <a:xfrm>
            <a:off x="3025196" y="2633133"/>
            <a:ext cx="1982262" cy="140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3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250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r>
              <a:rPr lang="es-ES" sz="9600" dirty="0"/>
              <a:t>La clase brinda dos </a:t>
            </a:r>
            <a:r>
              <a:rPr lang="es-ES" sz="9600" b="1" dirty="0" smtClean="0"/>
              <a:t>constructores.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9600" dirty="0" smtClean="0"/>
              <a:t>El identificador </a:t>
            </a:r>
            <a:r>
              <a:rPr lang="es-ES" sz="9600" b="1" dirty="0" err="1" smtClean="0">
                <a:latin typeface="Courier"/>
              </a:rPr>
              <a:t>CtaCteBancaria</a:t>
            </a:r>
            <a:r>
              <a:rPr lang="es-ES" sz="9600" dirty="0" smtClean="0"/>
              <a:t> está </a:t>
            </a:r>
            <a:r>
              <a:rPr lang="es-ES" sz="9600" b="1" dirty="0" smtClean="0"/>
              <a:t>sobrecargado</a:t>
            </a:r>
            <a:r>
              <a:rPr lang="es-ES" sz="9600" dirty="0" smtClean="0"/>
              <a:t>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Diagrama de una clase: Constructores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599" y="2057400"/>
            <a:ext cx="5029201" cy="3352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CtaCteBancaria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maxDescubierto</a:t>
            </a:r>
            <a:r>
              <a:rPr lang="es-ES" sz="2400" dirty="0" smtClean="0">
                <a:solidFill>
                  <a:schemeClr val="tx1"/>
                </a:solidFill>
              </a:rPr>
              <a:t> = 1000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codigo</a:t>
            </a:r>
            <a:r>
              <a:rPr lang="es-ES" sz="24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s</a:t>
            </a:r>
            <a:r>
              <a:rPr lang="es-ES" sz="2400" dirty="0" smtClean="0">
                <a:solidFill>
                  <a:schemeClr val="tx1"/>
                </a:solidFill>
              </a:rPr>
              <a:t>aldo: real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CtaCteBancaria</a:t>
            </a:r>
            <a:r>
              <a:rPr lang="es-ES" sz="2400" dirty="0" smtClean="0">
                <a:solidFill>
                  <a:schemeClr val="tx1"/>
                </a:solidFill>
              </a:rPr>
              <a:t>(c: entero)</a:t>
            </a:r>
          </a:p>
          <a:p>
            <a:pPr fontAlgn="t"/>
            <a:r>
              <a:rPr lang="es-ES" sz="2400" dirty="0" err="1">
                <a:solidFill>
                  <a:schemeClr val="tx1"/>
                </a:solidFill>
              </a:rPr>
              <a:t>CtaCteBancaria</a:t>
            </a:r>
            <a:r>
              <a:rPr lang="es-ES" sz="2400" dirty="0">
                <a:solidFill>
                  <a:schemeClr val="tx1"/>
                </a:solidFill>
              </a:rPr>
              <a:t>(c: </a:t>
            </a:r>
            <a:r>
              <a:rPr lang="es-ES" sz="2400" dirty="0" smtClean="0">
                <a:solidFill>
                  <a:schemeClr val="tx1"/>
                </a:solidFill>
              </a:rPr>
              <a:t>entero, s: real)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609601" y="24384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609599" y="42672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Rectángulo"/>
          <p:cNvSpPr/>
          <p:nvPr/>
        </p:nvSpPr>
        <p:spPr>
          <a:xfrm>
            <a:off x="5791200" y="4876800"/>
            <a:ext cx="3173104" cy="533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dirty="0" smtClean="0">
                <a:solidFill>
                  <a:schemeClr val="tx1"/>
                </a:solidFill>
              </a:rPr>
              <a:t>(c:entero,s:float)</a:t>
            </a:r>
            <a:endParaRPr lang="es-AR" sz="1600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 y s &gt;= 0</a:t>
            </a:r>
            <a:r>
              <a:rPr lang="en-US" sz="1600" dirty="0">
                <a:solidFill>
                  <a:schemeClr val="tx1"/>
                </a:solidFill>
                <a:effectLst/>
                <a:ea typeface="Batang"/>
                <a:cs typeface="Times New Roman"/>
              </a:rPr>
              <a:t> 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  <p:sp>
        <p:nvSpPr>
          <p:cNvPr id="14" name="3 Rectángulo"/>
          <p:cNvSpPr/>
          <p:nvPr/>
        </p:nvSpPr>
        <p:spPr>
          <a:xfrm>
            <a:off x="5791200" y="4114800"/>
            <a:ext cx="3173104" cy="609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dirty="0" smtClean="0">
                <a:solidFill>
                  <a:schemeClr val="tx1"/>
                </a:solidFill>
              </a:rPr>
              <a:t>(</a:t>
            </a:r>
            <a:r>
              <a:rPr lang="es-ES" sz="1600" dirty="0" err="1" smtClean="0">
                <a:solidFill>
                  <a:schemeClr val="tx1"/>
                </a:solidFill>
              </a:rPr>
              <a:t>c:entero</a:t>
            </a:r>
            <a:r>
              <a:rPr lang="es-ES" sz="1600" dirty="0" smtClean="0">
                <a:solidFill>
                  <a:schemeClr val="tx1"/>
                </a:solidFill>
              </a:rPr>
              <a:t>)</a:t>
            </a:r>
            <a:endParaRPr lang="es-AR" sz="1600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71468" y="4633544"/>
            <a:ext cx="4738732" cy="741485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Diagrama de una clase: Comandos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599" y="2057400"/>
            <a:ext cx="5029201" cy="3352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CtaCteBancaria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maxDescubierto</a:t>
            </a:r>
            <a:r>
              <a:rPr lang="es-ES" sz="2400" dirty="0" smtClean="0">
                <a:solidFill>
                  <a:schemeClr val="tx1"/>
                </a:solidFill>
              </a:rPr>
              <a:t> = 1000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codigo</a:t>
            </a:r>
            <a:r>
              <a:rPr lang="es-ES" sz="24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s</a:t>
            </a:r>
            <a:r>
              <a:rPr lang="es-ES" sz="2400" dirty="0" smtClean="0">
                <a:solidFill>
                  <a:schemeClr val="tx1"/>
                </a:solidFill>
              </a:rPr>
              <a:t>aldo: real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depositar(</a:t>
            </a:r>
            <a:r>
              <a:rPr lang="es-ES" sz="2400" dirty="0" err="1" smtClean="0">
                <a:solidFill>
                  <a:schemeClr val="tx1"/>
                </a:solidFill>
              </a:rPr>
              <a:t>mto</a:t>
            </a:r>
            <a:r>
              <a:rPr lang="es-ES" sz="2400" dirty="0" smtClean="0">
                <a:solidFill>
                  <a:schemeClr val="tx1"/>
                </a:solidFill>
              </a:rPr>
              <a:t>: real)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extraer(</a:t>
            </a:r>
            <a:r>
              <a:rPr lang="es-ES" sz="2400" dirty="0" err="1" smtClean="0">
                <a:solidFill>
                  <a:schemeClr val="tx1"/>
                </a:solidFill>
              </a:rPr>
              <a:t>mto</a:t>
            </a:r>
            <a:r>
              <a:rPr lang="es-ES" sz="2400" dirty="0" smtClean="0">
                <a:solidFill>
                  <a:schemeClr val="tx1"/>
                </a:solidFill>
              </a:rPr>
              <a:t>: real): </a:t>
            </a:r>
            <a:r>
              <a:rPr lang="es-ES" sz="2400" dirty="0" err="1" smtClean="0">
                <a:solidFill>
                  <a:schemeClr val="tx1"/>
                </a:solidFill>
              </a:rPr>
              <a:t>boolean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609601" y="24384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609599" y="42672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Rectángulo"/>
          <p:cNvSpPr/>
          <p:nvPr/>
        </p:nvSpPr>
        <p:spPr>
          <a:xfrm>
            <a:off x="5715000" y="4114799"/>
            <a:ext cx="3200400" cy="13450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extraer(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):</a:t>
            </a:r>
            <a:r>
              <a:rPr lang="es-ES" sz="1600" b="1" dirty="0" err="1" smtClean="0">
                <a:solidFill>
                  <a:schemeClr val="tx1"/>
                </a:solidFill>
              </a:rPr>
              <a:t>boolean</a:t>
            </a:r>
            <a:r>
              <a:rPr lang="es-AR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ES" sz="1600" dirty="0">
                <a:solidFill>
                  <a:schemeClr val="tx1"/>
                </a:solidFill>
              </a:rPr>
              <a:t>Requiere </a:t>
            </a:r>
            <a:r>
              <a:rPr lang="es-ES" sz="1600" dirty="0" err="1">
                <a:solidFill>
                  <a:schemeClr val="tx1"/>
                </a:solidFill>
              </a:rPr>
              <a:t>mto</a:t>
            </a:r>
            <a:r>
              <a:rPr lang="es-ES" sz="1600" dirty="0">
                <a:solidFill>
                  <a:schemeClr val="tx1"/>
                </a:solidFill>
              </a:rPr>
              <a:t> &gt; 0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Si </a:t>
            </a:r>
            <a:r>
              <a:rPr lang="es-ES" sz="1600" dirty="0" err="1">
                <a:solidFill>
                  <a:schemeClr val="tx1"/>
                </a:solidFill>
              </a:rPr>
              <a:t>mto</a:t>
            </a:r>
            <a:r>
              <a:rPr lang="es-ES" sz="1600" dirty="0">
                <a:solidFill>
                  <a:schemeClr val="tx1"/>
                </a:solidFill>
              </a:rPr>
              <a:t> &gt; </a:t>
            </a:r>
            <a:r>
              <a:rPr lang="es-ES" sz="1600" dirty="0" err="1" smtClean="0">
                <a:solidFill>
                  <a:schemeClr val="tx1"/>
                </a:solidFill>
              </a:rPr>
              <a:t>saldo+maxDescubierto</a:t>
            </a:r>
            <a:r>
              <a:rPr lang="es-ES" sz="1600" dirty="0" smtClean="0">
                <a:solidFill>
                  <a:schemeClr val="tx1"/>
                </a:solidFill>
              </a:rPr>
              <a:t> extraer </a:t>
            </a:r>
            <a:r>
              <a:rPr lang="es-ES" sz="1600" dirty="0">
                <a:solidFill>
                  <a:schemeClr val="tx1"/>
                </a:solidFill>
              </a:rPr>
              <a:t>retorna false y la extracción no se </a:t>
            </a:r>
            <a:r>
              <a:rPr lang="es-ES" sz="1600" dirty="0" smtClean="0">
                <a:solidFill>
                  <a:schemeClr val="tx1"/>
                </a:solidFill>
              </a:rPr>
              <a:t>realiza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16" name="1 Rectángulo"/>
          <p:cNvSpPr/>
          <p:nvPr/>
        </p:nvSpPr>
        <p:spPr>
          <a:xfrm>
            <a:off x="5736684" y="3581400"/>
            <a:ext cx="3178716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depositar(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 &gt; 0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99661" y="55626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 smtClean="0">
                <a:cs typeface="Courier New" pitchFamily="49" charset="0"/>
              </a:rPr>
              <a:t>La clase brinda dos comandos, cada comentario establece una restricción y/o la funcionalidad.</a:t>
            </a:r>
            <a:endParaRPr lang="es-ES_tradnl" sz="2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659377" y="4256876"/>
            <a:ext cx="482702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693240" y="4598647"/>
            <a:ext cx="3890435" cy="739413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Diagrama de una clase: Consultas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599" y="2057400"/>
            <a:ext cx="5029201" cy="3733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CtaCteBancaria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maxDescubierto</a:t>
            </a:r>
            <a:r>
              <a:rPr lang="es-ES" sz="2400" dirty="0" smtClean="0">
                <a:solidFill>
                  <a:schemeClr val="tx1"/>
                </a:solidFill>
              </a:rPr>
              <a:t> = 1000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codigo</a:t>
            </a:r>
            <a:r>
              <a:rPr lang="es-ES" sz="24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s</a:t>
            </a:r>
            <a:r>
              <a:rPr lang="es-ES" sz="2400" dirty="0" smtClean="0">
                <a:solidFill>
                  <a:schemeClr val="tx1"/>
                </a:solidFill>
              </a:rPr>
              <a:t>aldo: real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obtenerCodigo</a:t>
            </a:r>
            <a:r>
              <a:rPr lang="es-ES" sz="2400" dirty="0" smtClean="0">
                <a:solidFill>
                  <a:schemeClr val="tx1"/>
                </a:solidFill>
              </a:rPr>
              <a:t>(): entero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obtenerSaldo</a:t>
            </a:r>
            <a:r>
              <a:rPr lang="es-ES" sz="2400" dirty="0" smtClean="0">
                <a:solidFill>
                  <a:schemeClr val="tx1"/>
                </a:solidFill>
              </a:rPr>
              <a:t>(): real</a:t>
            </a: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609601" y="24384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609599" y="42672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609600" y="5867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 smtClean="0">
                <a:cs typeface="Courier New" pitchFamily="49" charset="0"/>
              </a:rPr>
              <a:t>La clase brinda dos consultas triviales.</a:t>
            </a:r>
            <a:endParaRPr lang="es-ES_tradnl" sz="2400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609601" y="4572000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643465" y="4642340"/>
            <a:ext cx="3657600" cy="6858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5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Diagrama de una clase: Responsabilidades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599" y="2057400"/>
            <a:ext cx="5029201" cy="2971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CtaCteBancaria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maxDescubierto</a:t>
            </a:r>
            <a:r>
              <a:rPr lang="es-ES" sz="2400" dirty="0" smtClean="0">
                <a:solidFill>
                  <a:schemeClr val="tx1"/>
                </a:solidFill>
              </a:rPr>
              <a:t> = 1000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codigo</a:t>
            </a:r>
            <a:r>
              <a:rPr lang="es-ES" sz="24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s</a:t>
            </a:r>
            <a:r>
              <a:rPr lang="es-ES" sz="2400" dirty="0" smtClean="0">
                <a:solidFill>
                  <a:schemeClr val="tx1"/>
                </a:solidFill>
              </a:rPr>
              <a:t>aldo: real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Asegura </a:t>
            </a:r>
            <a:r>
              <a:rPr lang="es-ES" sz="2400" dirty="0" err="1" smtClean="0">
                <a:solidFill>
                  <a:schemeClr val="tx1"/>
                </a:solidFill>
              </a:rPr>
              <a:t>codigo</a:t>
            </a:r>
            <a:r>
              <a:rPr lang="es-ES" sz="2400" dirty="0" smtClean="0">
                <a:solidFill>
                  <a:schemeClr val="tx1"/>
                </a:solidFill>
              </a:rPr>
              <a:t> &gt; 0 y                </a:t>
            </a:r>
            <a:endParaRPr lang="es-E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saldo &gt;= -</a:t>
            </a:r>
            <a:r>
              <a:rPr lang="es-ES" sz="2400" dirty="0" err="1" smtClean="0">
                <a:solidFill>
                  <a:schemeClr val="tx1"/>
                </a:solidFill>
              </a:rPr>
              <a:t>maxDescubierto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609601" y="24384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609599" y="42672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609600" y="5226784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/>
              <a:t>La </a:t>
            </a:r>
            <a:r>
              <a:rPr lang="es-ES_tradnl" sz="2400" dirty="0" smtClean="0"/>
              <a:t>clase </a:t>
            </a:r>
            <a:r>
              <a:rPr lang="es-ES_tradnl" sz="2400" b="1" dirty="0" err="1" smtClean="0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_tradnl" sz="2400" dirty="0" smtClean="0"/>
              <a:t> es </a:t>
            </a:r>
            <a:r>
              <a:rPr lang="es-ES_tradnl" sz="2400" b="1" dirty="0" smtClean="0"/>
              <a:t>responsable</a:t>
            </a:r>
            <a:r>
              <a:rPr lang="es-ES_tradnl" sz="2400" dirty="0" smtClean="0"/>
              <a:t> de garantizar que el saldo va a ser mayor o igual a una constante.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10636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533399" y="1371601"/>
            <a:ext cx="5029201" cy="4952999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r>
              <a:rPr lang="es-ES_tradnl" dirty="0" err="1">
                <a:solidFill>
                  <a:schemeClr val="tx1"/>
                </a:solidFill>
              </a:rPr>
              <a:t>CtaCteBancaria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</a:t>
            </a:r>
            <a:r>
              <a:rPr lang="es-ES" dirty="0">
                <a:solidFill>
                  <a:schemeClr val="tx1"/>
                </a:solidFill>
              </a:rPr>
              <a:t>atributo de clase&gt;&gt;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_tradnl" dirty="0" err="1">
                <a:solidFill>
                  <a:schemeClr val="tx1"/>
                </a:solidFill>
              </a:rPr>
              <a:t>maxDescubierto</a:t>
            </a:r>
            <a:r>
              <a:rPr lang="es-ES_tradnl" dirty="0">
                <a:solidFill>
                  <a:schemeClr val="tx1"/>
                </a:solidFill>
              </a:rPr>
              <a:t> = 1000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&lt;&lt;atributos de instancia&gt;&gt;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codigo:entero</a:t>
            </a:r>
            <a:endParaRPr lang="es-AR" dirty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saldo:real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&lt;&lt;constructores&gt;&gt;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CtaCteBancaria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c:entero</a:t>
            </a:r>
            <a:r>
              <a:rPr lang="es-ES" dirty="0">
                <a:solidFill>
                  <a:schemeClr val="tx1"/>
                </a:solidFill>
              </a:rPr>
              <a:t>)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CtaCteBancaria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c:entero,s:float</a:t>
            </a:r>
            <a:r>
              <a:rPr lang="es-ES" dirty="0">
                <a:solidFill>
                  <a:schemeClr val="tx1"/>
                </a:solidFill>
              </a:rPr>
              <a:t>)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&lt;&lt;comandos&gt;&gt;</a:t>
            </a:r>
            <a:r>
              <a:rPr lang="es-AR" dirty="0">
                <a:solidFill>
                  <a:schemeClr val="tx1"/>
                </a:solidFill>
              </a:rPr>
              <a:t> 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depositar(</a:t>
            </a:r>
            <a:r>
              <a:rPr lang="es-ES" dirty="0" err="1">
                <a:solidFill>
                  <a:schemeClr val="tx1"/>
                </a:solidFill>
              </a:rPr>
              <a:t>mto:real</a:t>
            </a:r>
            <a:r>
              <a:rPr lang="es-ES" dirty="0">
                <a:solidFill>
                  <a:schemeClr val="tx1"/>
                </a:solidFill>
              </a:rPr>
              <a:t>)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extraer(</a:t>
            </a:r>
            <a:r>
              <a:rPr lang="es-ES" dirty="0" err="1">
                <a:solidFill>
                  <a:schemeClr val="tx1"/>
                </a:solidFill>
              </a:rPr>
              <a:t>mto:real</a:t>
            </a:r>
            <a:r>
              <a:rPr lang="es-ES" dirty="0">
                <a:solidFill>
                  <a:schemeClr val="tx1"/>
                </a:solidFill>
              </a:rPr>
              <a:t>):</a:t>
            </a:r>
            <a:r>
              <a:rPr lang="es-ES" dirty="0" err="1">
                <a:solidFill>
                  <a:schemeClr val="tx1"/>
                </a:solidFill>
              </a:rPr>
              <a:t>boolean</a:t>
            </a:r>
            <a:r>
              <a:rPr lang="es-AR" dirty="0">
                <a:solidFill>
                  <a:schemeClr val="tx1"/>
                </a:solidFill>
              </a:rPr>
              <a:t> 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&lt;&lt;consultas&gt;&gt;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obtenerCodigo</a:t>
            </a:r>
            <a:r>
              <a:rPr lang="es-ES" dirty="0">
                <a:solidFill>
                  <a:schemeClr val="tx1"/>
                </a:solidFill>
              </a:rPr>
              <a:t>():entero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obtenerSaldo</a:t>
            </a:r>
            <a:r>
              <a:rPr lang="es-ES" dirty="0">
                <a:solidFill>
                  <a:schemeClr val="tx1"/>
                </a:solidFill>
              </a:rPr>
              <a:t>():entero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endParaRPr lang="es-ES" dirty="0" smtClean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Asegura </a:t>
            </a:r>
            <a:r>
              <a:rPr lang="en-US" dirty="0" err="1">
                <a:solidFill>
                  <a:schemeClr val="tx1"/>
                </a:solidFill>
              </a:rPr>
              <a:t>código</a:t>
            </a:r>
            <a:r>
              <a:rPr lang="en-US" dirty="0">
                <a:solidFill>
                  <a:schemeClr val="tx1"/>
                </a:solidFill>
              </a:rPr>
              <a:t> &gt; 0  y </a:t>
            </a:r>
            <a:r>
              <a:rPr lang="en-US" dirty="0" err="1">
                <a:solidFill>
                  <a:schemeClr val="tx1"/>
                </a:solidFill>
              </a:rPr>
              <a:t>saldo</a:t>
            </a:r>
            <a:r>
              <a:rPr lang="en-US" dirty="0">
                <a:solidFill>
                  <a:schemeClr val="tx1"/>
                </a:solidFill>
              </a:rPr>
              <a:t>&gt;=-</a:t>
            </a:r>
            <a:r>
              <a:rPr lang="en-US" dirty="0" err="1">
                <a:solidFill>
                  <a:schemeClr val="tx1"/>
                </a:solidFill>
              </a:rPr>
              <a:t>maxDescubierto</a:t>
            </a:r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3401" y="16764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33399" y="3166529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33400" y="5968998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 Rectángulo"/>
          <p:cNvSpPr/>
          <p:nvPr/>
        </p:nvSpPr>
        <p:spPr>
          <a:xfrm>
            <a:off x="5638800" y="4787280"/>
            <a:ext cx="3436626" cy="13849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extraer(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):</a:t>
            </a:r>
            <a:r>
              <a:rPr lang="es-ES" sz="1600" b="1" dirty="0" err="1" smtClean="0">
                <a:solidFill>
                  <a:schemeClr val="tx1"/>
                </a:solidFill>
              </a:rPr>
              <a:t>boolean</a:t>
            </a:r>
            <a:r>
              <a:rPr lang="es-AR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ES" sz="1600" dirty="0">
                <a:solidFill>
                  <a:schemeClr val="tx1"/>
                </a:solidFill>
              </a:rPr>
              <a:t>Requiere </a:t>
            </a:r>
            <a:r>
              <a:rPr lang="es-ES" sz="1600" dirty="0" err="1">
                <a:solidFill>
                  <a:schemeClr val="tx1"/>
                </a:solidFill>
              </a:rPr>
              <a:t>mto</a:t>
            </a:r>
            <a:r>
              <a:rPr lang="es-ES" sz="1600" dirty="0">
                <a:solidFill>
                  <a:schemeClr val="tx1"/>
                </a:solidFill>
              </a:rPr>
              <a:t> &gt; 0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Si </a:t>
            </a:r>
            <a:r>
              <a:rPr lang="es-ES" sz="1600" dirty="0" err="1">
                <a:solidFill>
                  <a:schemeClr val="tx1"/>
                </a:solidFill>
              </a:rPr>
              <a:t>mto</a:t>
            </a:r>
            <a:r>
              <a:rPr lang="es-ES" sz="1600" dirty="0">
                <a:solidFill>
                  <a:schemeClr val="tx1"/>
                </a:solidFill>
              </a:rPr>
              <a:t> &gt; </a:t>
            </a:r>
            <a:r>
              <a:rPr lang="es-ES" sz="1600" dirty="0" err="1" smtClean="0">
                <a:solidFill>
                  <a:schemeClr val="tx1"/>
                </a:solidFill>
              </a:rPr>
              <a:t>saldo+maxDescubierto</a:t>
            </a:r>
            <a:r>
              <a:rPr lang="es-ES" sz="1600" dirty="0" smtClean="0">
                <a:solidFill>
                  <a:schemeClr val="tx1"/>
                </a:solidFill>
              </a:rPr>
              <a:t> extraer </a:t>
            </a:r>
            <a:r>
              <a:rPr lang="es-ES" sz="1600" dirty="0">
                <a:solidFill>
                  <a:schemeClr val="tx1"/>
                </a:solidFill>
              </a:rPr>
              <a:t>retorna false y la extracción no se </a:t>
            </a:r>
            <a:r>
              <a:rPr lang="es-ES" sz="1600" dirty="0" smtClean="0">
                <a:solidFill>
                  <a:schemeClr val="tx1"/>
                </a:solidFill>
              </a:rPr>
              <a:t>realiza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17" name="1 Rectángulo"/>
          <p:cNvSpPr/>
          <p:nvPr/>
        </p:nvSpPr>
        <p:spPr>
          <a:xfrm>
            <a:off x="5660484" y="4253880"/>
            <a:ext cx="3413342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depositar(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 &gt; 0</a:t>
            </a:r>
          </a:p>
        </p:txBody>
      </p:sp>
      <p:sp>
        <p:nvSpPr>
          <p:cNvPr id="12" name="3 Rectángulo"/>
          <p:cNvSpPr/>
          <p:nvPr/>
        </p:nvSpPr>
        <p:spPr>
          <a:xfrm>
            <a:off x="5666096" y="3720480"/>
            <a:ext cx="3407316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b="1" dirty="0" smtClean="0">
                <a:solidFill>
                  <a:schemeClr val="tx1"/>
                </a:solidFill>
              </a:rPr>
              <a:t>(c:entero,s:float)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 y s &gt;= 0</a:t>
            </a:r>
            <a:r>
              <a:rPr lang="en-US" sz="1600" dirty="0">
                <a:solidFill>
                  <a:schemeClr val="tx1"/>
                </a:solidFill>
                <a:effectLst/>
                <a:ea typeface="Batang"/>
                <a:cs typeface="Times New Roman"/>
              </a:rPr>
              <a:t> 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  <p:sp>
        <p:nvSpPr>
          <p:cNvPr id="14" name="3 Rectángulo"/>
          <p:cNvSpPr/>
          <p:nvPr/>
        </p:nvSpPr>
        <p:spPr>
          <a:xfrm>
            <a:off x="5660484" y="3166529"/>
            <a:ext cx="3407316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b="1" dirty="0" smtClean="0">
                <a:solidFill>
                  <a:schemeClr val="tx1"/>
                </a:solidFill>
              </a:rPr>
              <a:t>(</a:t>
            </a:r>
            <a:r>
              <a:rPr lang="es-ES" sz="1600" b="1" dirty="0" err="1" smtClean="0">
                <a:solidFill>
                  <a:schemeClr val="tx1"/>
                </a:solidFill>
              </a:rPr>
              <a:t>c:entero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 </a:t>
            </a:r>
            <a:r>
              <a:rPr lang="en-US" sz="1600" dirty="0">
                <a:solidFill>
                  <a:schemeClr val="tx1"/>
                </a:solidFill>
                <a:effectLst/>
                <a:ea typeface="Batang"/>
                <a:cs typeface="Times New Roman"/>
              </a:rPr>
              <a:t> 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247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/>
              <a:t>El diseñador decidió que cada cuenta bancaria se modele con dos </a:t>
            </a:r>
            <a:r>
              <a:rPr lang="es-ES" dirty="0" smtClean="0"/>
              <a:t>atributos de instancia: </a:t>
            </a:r>
            <a:r>
              <a:rPr lang="es-ES" dirty="0"/>
              <a:t>código y saldo. </a:t>
            </a:r>
          </a:p>
          <a:p>
            <a:r>
              <a:rPr lang="es-ES" dirty="0"/>
              <a:t>El código tiene que ser estrictamente mayor a 0, el saldo debe ser mayor a una constante.</a:t>
            </a:r>
          </a:p>
          <a:p>
            <a:r>
              <a:rPr lang="es-ES" dirty="0"/>
              <a:t>En el momento que se crea una cuenta es indispensable establecer el código, que no va a cambiar. </a:t>
            </a:r>
          </a:p>
          <a:p>
            <a:r>
              <a:rPr lang="es-ES" dirty="0"/>
              <a:t>El saldo puede establecerse explícitamente al crearse una cuenta o queda inicializado en 0 implícitamente. 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Decisiones de diseño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2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r>
              <a:rPr lang="es-ES" dirty="0" smtClean="0"/>
              <a:t>Los comandos que modifican </a:t>
            </a:r>
            <a:r>
              <a:rPr lang="es-ES" dirty="0"/>
              <a:t>el saldo de la cuenta </a:t>
            </a:r>
            <a:r>
              <a:rPr lang="es-ES" b="1" dirty="0" smtClean="0"/>
              <a:t>requieren</a:t>
            </a:r>
            <a:r>
              <a:rPr lang="es-ES" dirty="0" smtClean="0"/>
              <a:t> </a:t>
            </a:r>
            <a:r>
              <a:rPr lang="es-ES" dirty="0"/>
              <a:t>que el parámetro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800" dirty="0"/>
              <a:t> </a:t>
            </a:r>
            <a:r>
              <a:rPr lang="es-ES" dirty="0"/>
              <a:t>contenga un valor mayor a 0. </a:t>
            </a:r>
          </a:p>
          <a:p>
            <a:pPr>
              <a:spcBef>
                <a:spcPts val="600"/>
              </a:spcBef>
            </a:pPr>
            <a:r>
              <a:rPr lang="es-ES" dirty="0"/>
              <a:t>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dirty="0"/>
              <a:t> va a formar parte de una colección de clases.</a:t>
            </a:r>
          </a:p>
          <a:p>
            <a:pPr>
              <a:spcBef>
                <a:spcPts val="600"/>
              </a:spcBef>
            </a:pPr>
            <a:r>
              <a:rPr lang="es-ES" dirty="0"/>
              <a:t>Toda clase que </a:t>
            </a:r>
            <a:r>
              <a:rPr lang="es-ES" b="1" dirty="0"/>
              <a:t>use</a:t>
            </a:r>
            <a:r>
              <a:rPr lang="es-ES" dirty="0"/>
              <a:t> a 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dirty="0"/>
              <a:t> es responsable de garantizar que el parámetro real de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depositar</a:t>
            </a:r>
            <a:r>
              <a:rPr lang="es-ES" dirty="0"/>
              <a:t> y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s-ES" dirty="0"/>
              <a:t> sea un valor mayor a cero.</a:t>
            </a:r>
          </a:p>
          <a:p>
            <a:pPr>
              <a:spcBef>
                <a:spcPts val="600"/>
              </a:spcBef>
            </a:pPr>
            <a:r>
              <a:rPr lang="es-ES" dirty="0"/>
              <a:t>El comando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s-ES" dirty="0"/>
              <a:t> retorna un valor booleano indicando si la operación </a:t>
            </a:r>
            <a:r>
              <a:rPr lang="es-ES" dirty="0" smtClean="0"/>
              <a:t>pudo realizarse</a:t>
            </a:r>
            <a:r>
              <a:rPr lang="es-ES" dirty="0"/>
              <a:t>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716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Decisiones de diseño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3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Atributos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3623735"/>
            <a:ext cx="7848600" cy="2743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//Asegura código &gt; 0  y saldo &gt;= -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endParaRPr lang="es-ES" sz="20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clases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=1000;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/*El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 establece al crear la cuenta 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no cambia*/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	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0" y="1828800"/>
            <a:ext cx="4538136" cy="1752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1900" dirty="0" err="1" smtClean="0">
                <a:solidFill>
                  <a:schemeClr val="tx1"/>
                </a:solidFill>
              </a:rPr>
              <a:t>CtaCteBancaria</a:t>
            </a:r>
            <a:endParaRPr lang="en-US" sz="1900" dirty="0">
              <a:solidFill>
                <a:schemeClr val="tx1"/>
              </a:solidFill>
            </a:endParaRPr>
          </a:p>
          <a:p>
            <a:pPr fontAlgn="t"/>
            <a:r>
              <a:rPr lang="es-ES" sz="1900" dirty="0" smtClean="0">
                <a:solidFill>
                  <a:schemeClr val="tx1"/>
                </a:solidFill>
              </a:rPr>
              <a:t>&lt;&lt;Atributos </a:t>
            </a:r>
            <a:r>
              <a:rPr lang="es-ES" sz="1900" dirty="0">
                <a:solidFill>
                  <a:schemeClr val="tx1"/>
                </a:solidFill>
              </a:rPr>
              <a:t>de </a:t>
            </a:r>
            <a:r>
              <a:rPr lang="es-ES" sz="1900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sz="1900" dirty="0" err="1" smtClean="0">
                <a:solidFill>
                  <a:schemeClr val="tx1"/>
                </a:solidFill>
              </a:rPr>
              <a:t>maxDescubierto</a:t>
            </a:r>
            <a:r>
              <a:rPr lang="es-ES" sz="1900" dirty="0" smtClean="0">
                <a:solidFill>
                  <a:schemeClr val="tx1"/>
                </a:solidFill>
              </a:rPr>
              <a:t> = 1000</a:t>
            </a:r>
            <a:endParaRPr lang="en-US" sz="1900" dirty="0">
              <a:solidFill>
                <a:schemeClr val="tx1"/>
              </a:solidFill>
            </a:endParaRPr>
          </a:p>
          <a:p>
            <a:pPr fontAlgn="t"/>
            <a:r>
              <a:rPr lang="es-ES" sz="1900" dirty="0" smtClean="0">
                <a:solidFill>
                  <a:schemeClr val="tx1"/>
                </a:solidFill>
              </a:rPr>
              <a:t>&lt;&lt;Atributos </a:t>
            </a:r>
            <a:r>
              <a:rPr lang="es-ES" sz="1900" dirty="0">
                <a:solidFill>
                  <a:schemeClr val="tx1"/>
                </a:solidFill>
              </a:rPr>
              <a:t>de </a:t>
            </a:r>
            <a:r>
              <a:rPr lang="es-ES" sz="19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1900" dirty="0" err="1" smtClean="0">
                <a:solidFill>
                  <a:schemeClr val="tx1"/>
                </a:solidFill>
              </a:rPr>
              <a:t>codigo</a:t>
            </a:r>
            <a:r>
              <a:rPr lang="es-ES" sz="19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1900" dirty="0">
                <a:solidFill>
                  <a:schemeClr val="tx1"/>
                </a:solidFill>
              </a:rPr>
              <a:t>s</a:t>
            </a:r>
            <a:r>
              <a:rPr lang="es-ES" sz="1900" dirty="0" smtClean="0">
                <a:solidFill>
                  <a:schemeClr val="tx1"/>
                </a:solidFill>
              </a:rPr>
              <a:t>aldo: real</a:t>
            </a:r>
            <a:endParaRPr lang="en-US" sz="1900" dirty="0">
              <a:solidFill>
                <a:schemeClr val="tx1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609601" y="2116666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6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Atributos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3623735"/>
            <a:ext cx="7848600" cy="2743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código &gt; 0  y saldo &gt;= -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endParaRPr lang="es-ES" sz="20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clases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=1000;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/*El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 establece al crear la cuenta 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no cambia*/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	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905000"/>
            <a:ext cx="78486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400" dirty="0"/>
              <a:t>La clase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sz="2400" dirty="0"/>
              <a:t> define un </a:t>
            </a:r>
            <a:r>
              <a:rPr lang="es-ES_tradnl" sz="2400" b="1" dirty="0">
                <a:solidFill>
                  <a:schemeClr val="tx2"/>
                </a:solidFill>
              </a:rPr>
              <a:t>atributo de clase </a:t>
            </a:r>
            <a:r>
              <a:rPr lang="es-ES_tradnl" sz="2400" dirty="0"/>
              <a:t>constante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_tradnl" sz="2400" dirty="0"/>
              <a:t>.</a:t>
            </a:r>
            <a:endParaRPr lang="es-ES" sz="2400" dirty="0"/>
          </a:p>
          <a:p>
            <a:pPr lvl="0">
              <a:spcBef>
                <a:spcPts val="600"/>
              </a:spcBef>
            </a:pPr>
            <a:r>
              <a:rPr lang="es-ES_tradnl" sz="2400" dirty="0"/>
              <a:t>Todos los objetos de clase compartirán el mismo valor para el atributo </a:t>
            </a:r>
            <a:r>
              <a:rPr lang="es-ES_tradnl" sz="2400" dirty="0" smtClean="0"/>
              <a:t>de clase. </a:t>
            </a:r>
            <a:endParaRPr lang="es-ES" sz="2400" dirty="0"/>
          </a:p>
        </p:txBody>
      </p:sp>
      <p:sp>
        <p:nvSpPr>
          <p:cNvPr id="13" name="12 Rectángulo"/>
          <p:cNvSpPr/>
          <p:nvPr/>
        </p:nvSpPr>
        <p:spPr>
          <a:xfrm>
            <a:off x="643465" y="4495800"/>
            <a:ext cx="7315200" cy="3810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3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Atributos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3623735"/>
            <a:ext cx="7848600" cy="2743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código &gt; 0  y saldo &gt;= -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endParaRPr lang="es-ES" sz="20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clases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=1000;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/*El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 establece al crear la cuenta 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no cambia*/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	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905000"/>
            <a:ext cx="80772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/>
              <a:t>La clase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sz="2400" dirty="0"/>
              <a:t> define dos </a:t>
            </a:r>
            <a:r>
              <a:rPr lang="es-ES_tradnl" sz="2400" b="1" dirty="0">
                <a:solidFill>
                  <a:schemeClr val="tx2"/>
                </a:solidFill>
              </a:rPr>
              <a:t>atributos de instancia</a:t>
            </a:r>
            <a:r>
              <a:rPr lang="es-ES_tradnl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_tradnl" sz="2400" dirty="0"/>
              <a:t> y 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sz="2400" dirty="0"/>
              <a:t>. </a:t>
            </a:r>
          </a:p>
          <a:p>
            <a:pPr lvl="0">
              <a:spcBef>
                <a:spcPts val="600"/>
              </a:spcBef>
            </a:pPr>
            <a:r>
              <a:rPr lang="es-ES_tradnl" sz="2400" dirty="0"/>
              <a:t>Cada objeto </a:t>
            </a:r>
            <a:r>
              <a:rPr lang="es-ES_tradnl" sz="2400" dirty="0" smtClean="0"/>
              <a:t>de </a:t>
            </a:r>
            <a:r>
              <a:rPr lang="es-ES_tradnl" sz="2400" dirty="0"/>
              <a:t>clase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sz="2400" dirty="0"/>
              <a:t> puede tener diferentes valores en los atributos de instancia. </a:t>
            </a:r>
            <a:endParaRPr lang="es-ES" sz="2400" dirty="0"/>
          </a:p>
        </p:txBody>
      </p:sp>
      <p:sp>
        <p:nvSpPr>
          <p:cNvPr id="13" name="12 Rectángulo"/>
          <p:cNvSpPr/>
          <p:nvPr/>
        </p:nvSpPr>
        <p:spPr>
          <a:xfrm>
            <a:off x="643465" y="5791199"/>
            <a:ext cx="7315200" cy="575735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0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PROBLEMAS Y SOLUCIONES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82292"/>
            <a:ext cx="1327924" cy="1219200"/>
          </a:xfrm>
          <a:prstGeom prst="rect">
            <a:avLst/>
          </a:prstGeom>
        </p:spPr>
      </p:pic>
      <p:sp>
        <p:nvSpPr>
          <p:cNvPr id="10" name="9 Flecha derecha"/>
          <p:cNvSpPr/>
          <p:nvPr/>
        </p:nvSpPr>
        <p:spPr>
          <a:xfrm>
            <a:off x="1981200" y="2345309"/>
            <a:ext cx="533400" cy="575183"/>
          </a:xfrm>
          <a:prstGeom prst="rightArrow">
            <a:avLst/>
          </a:prstGeom>
          <a:solidFill>
            <a:schemeClr val="tx2">
              <a:alpha val="7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Flecha derecha"/>
          <p:cNvSpPr/>
          <p:nvPr/>
        </p:nvSpPr>
        <p:spPr>
          <a:xfrm>
            <a:off x="5562600" y="2310892"/>
            <a:ext cx="457200" cy="575183"/>
          </a:xfrm>
          <a:prstGeom prst="rightArrow">
            <a:avLst/>
          </a:prstGeom>
          <a:solidFill>
            <a:schemeClr val="tx2">
              <a:alpha val="7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582" y="1780412"/>
            <a:ext cx="2676525" cy="1704975"/>
          </a:xfrm>
          <a:prstGeom prst="rect">
            <a:avLst/>
          </a:prstGeom>
        </p:spPr>
      </p:pic>
      <p:sp>
        <p:nvSpPr>
          <p:cNvPr id="13" name="12 Rectángulo redondeado"/>
          <p:cNvSpPr/>
          <p:nvPr/>
        </p:nvSpPr>
        <p:spPr>
          <a:xfrm>
            <a:off x="2590800" y="1371599"/>
            <a:ext cx="2895600" cy="2884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Sistema</a:t>
            </a:r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2785148" y="1752600"/>
            <a:ext cx="2514600" cy="2362200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Software</a:t>
            </a:r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n-US" dirty="0"/>
          </a:p>
        </p:txBody>
      </p:sp>
      <p:sp>
        <p:nvSpPr>
          <p:cNvPr id="8" name="7 Rectángulo"/>
          <p:cNvSpPr/>
          <p:nvPr/>
        </p:nvSpPr>
        <p:spPr>
          <a:xfrm>
            <a:off x="3025196" y="2310892"/>
            <a:ext cx="1982262" cy="172770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Programa</a:t>
            </a: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</a:endParaRP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" r="7025" b="5647"/>
          <a:stretch/>
        </p:blipFill>
        <p:spPr>
          <a:xfrm>
            <a:off x="3025196" y="2633133"/>
            <a:ext cx="1982262" cy="1405467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600" y="4256468"/>
            <a:ext cx="3456384" cy="114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533400" y="5132982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 smtClean="0"/>
              <a:t>Un </a:t>
            </a:r>
            <a:r>
              <a:rPr lang="es-ES_tradnl" sz="2400" dirty="0"/>
              <a:t>problema de mediana o gran escala requiere ser modelado por un </a:t>
            </a:r>
            <a:r>
              <a:rPr lang="es-ES_tradnl" sz="2400" b="1" dirty="0"/>
              <a:t>sistema de software  </a:t>
            </a:r>
            <a:r>
              <a:rPr lang="es-ES_tradnl" sz="2400" dirty="0"/>
              <a:t>desarrollado por un </a:t>
            </a:r>
            <a:r>
              <a:rPr lang="es-ES_tradnl" sz="2400" b="1" dirty="0"/>
              <a:t>equipo de profesionales </a:t>
            </a:r>
            <a:r>
              <a:rPr lang="es-ES_tradnl" sz="2400" dirty="0"/>
              <a:t>a través de un </a:t>
            </a:r>
            <a:r>
              <a:rPr lang="es-ES_tradnl" sz="2400" b="1" dirty="0"/>
              <a:t>proceso de </a:t>
            </a:r>
            <a:r>
              <a:rPr lang="es-ES_tradnl" sz="2400" b="1" dirty="0" smtClean="0"/>
              <a:t>desarrollo</a:t>
            </a:r>
            <a:r>
              <a:rPr lang="es-ES_tradnl" sz="2400" dirty="0"/>
              <a:t> </a:t>
            </a:r>
            <a:r>
              <a:rPr lang="es-ES_tradnl" sz="2400" dirty="0" smtClean="0"/>
              <a:t>en el que se aplica una </a:t>
            </a:r>
            <a:r>
              <a:rPr lang="es-ES_tradnl" sz="2400" b="1" dirty="0" smtClean="0"/>
              <a:t>metodología</a:t>
            </a:r>
            <a:r>
              <a:rPr lang="es-ES_tradnl" sz="2400" dirty="0" smtClean="0"/>
              <a:t>.</a:t>
            </a:r>
            <a:endParaRPr lang="en-US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2093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Atributos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3623735"/>
            <a:ext cx="7848600" cy="2743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código &gt; 0  y saldo &gt;= -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endParaRPr lang="es-ES" sz="20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clases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=1000;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/*El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 establece al crear la cuenta 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no cambia*/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	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9050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/>
              <a:t>El modificador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sz="2400" dirty="0"/>
              <a:t> indica que las variables no son accesibles fuera de la clase.</a:t>
            </a:r>
            <a:endParaRPr lang="es-ES" sz="2400" dirty="0"/>
          </a:p>
        </p:txBody>
      </p:sp>
      <p:sp>
        <p:nvSpPr>
          <p:cNvPr id="13" name="12 Rectángulo"/>
          <p:cNvSpPr/>
          <p:nvPr/>
        </p:nvSpPr>
        <p:spPr>
          <a:xfrm>
            <a:off x="643465" y="5791199"/>
            <a:ext cx="1185335" cy="575735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643465" y="4553763"/>
            <a:ext cx="1185335" cy="287867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6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Constructores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4114800"/>
            <a:ext cx="7848600" cy="21336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Constructores</a:t>
            </a:r>
          </a:p>
          <a:p>
            <a:pPr lvl="0"/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c) </a:t>
            </a:r>
          </a:p>
          <a:p>
            <a:pPr lvl="0"/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s-E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Requiere </a:t>
            </a: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 &gt;0 </a:t>
            </a:r>
          </a:p>
          <a:p>
            <a:pPr lvl="0"/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codigo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c; 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saldo = 0;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0"/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c, 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s) </a:t>
            </a:r>
          </a:p>
          <a:p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s-E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Requiere </a:t>
            </a: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s-E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&gt;0 y s &gt;= 0</a:t>
            </a:r>
          </a:p>
          <a:p>
            <a:pPr lvl="0"/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codigo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c; 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saldo =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s;  } </a:t>
            </a:r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0" y="1828800"/>
            <a:ext cx="4538136" cy="2209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1600" dirty="0" err="1" smtClean="0">
                <a:solidFill>
                  <a:schemeClr val="tx1"/>
                </a:solidFill>
              </a:rPr>
              <a:t>CtaCteBancaria</a:t>
            </a:r>
            <a:endParaRPr lang="en-US" sz="1600" dirty="0">
              <a:solidFill>
                <a:schemeClr val="tx1"/>
              </a:solidFill>
            </a:endParaRPr>
          </a:p>
          <a:p>
            <a:pPr fontAlgn="t"/>
            <a:r>
              <a:rPr lang="es-ES" sz="1600" dirty="0" smtClean="0">
                <a:solidFill>
                  <a:schemeClr val="tx1"/>
                </a:solidFill>
              </a:rPr>
              <a:t>&lt;&lt;Atributos </a:t>
            </a:r>
            <a:r>
              <a:rPr lang="es-ES" sz="1600" dirty="0">
                <a:solidFill>
                  <a:schemeClr val="tx1"/>
                </a:solidFill>
              </a:rPr>
              <a:t>de </a:t>
            </a:r>
            <a:r>
              <a:rPr lang="es-ES" sz="1600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sz="1600" dirty="0" err="1" smtClean="0">
                <a:solidFill>
                  <a:schemeClr val="tx1"/>
                </a:solidFill>
              </a:rPr>
              <a:t>maxDescubierto</a:t>
            </a:r>
            <a:r>
              <a:rPr lang="es-ES" sz="1600" dirty="0" smtClean="0">
                <a:solidFill>
                  <a:schemeClr val="tx1"/>
                </a:solidFill>
              </a:rPr>
              <a:t> = 1000</a:t>
            </a:r>
            <a:endParaRPr lang="en-US" sz="1600" dirty="0">
              <a:solidFill>
                <a:schemeClr val="tx1"/>
              </a:solidFill>
            </a:endParaRPr>
          </a:p>
          <a:p>
            <a:pPr fontAlgn="t"/>
            <a:r>
              <a:rPr lang="es-ES" sz="1600" dirty="0" smtClean="0">
                <a:solidFill>
                  <a:schemeClr val="tx1"/>
                </a:solidFill>
              </a:rPr>
              <a:t>&lt;&lt;Atributos </a:t>
            </a:r>
            <a:r>
              <a:rPr lang="es-ES" sz="1600" dirty="0">
                <a:solidFill>
                  <a:schemeClr val="tx1"/>
                </a:solidFill>
              </a:rPr>
              <a:t>de </a:t>
            </a:r>
            <a:r>
              <a:rPr lang="es-ES" sz="16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1600" dirty="0" err="1" smtClean="0">
                <a:solidFill>
                  <a:schemeClr val="tx1"/>
                </a:solidFill>
              </a:rPr>
              <a:t>codigo</a:t>
            </a:r>
            <a:r>
              <a:rPr lang="es-ES" sz="16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1600" dirty="0">
                <a:solidFill>
                  <a:schemeClr val="tx1"/>
                </a:solidFill>
              </a:rPr>
              <a:t>s</a:t>
            </a:r>
            <a:r>
              <a:rPr lang="es-ES" sz="1600" dirty="0" smtClean="0">
                <a:solidFill>
                  <a:schemeClr val="tx1"/>
                </a:solidFill>
              </a:rPr>
              <a:t>aldo: real</a:t>
            </a:r>
          </a:p>
          <a:p>
            <a:pPr fontAlgn="t"/>
            <a:r>
              <a:rPr lang="en-US" sz="1600" dirty="0">
                <a:solidFill>
                  <a:schemeClr val="tx1"/>
                </a:solidFill>
              </a:rPr>
              <a:t>&lt;&lt;</a:t>
            </a:r>
            <a:r>
              <a:rPr lang="en-US" sz="1600" dirty="0" err="1">
                <a:solidFill>
                  <a:schemeClr val="tx1"/>
                </a:solidFill>
              </a:rPr>
              <a:t>Constructores</a:t>
            </a:r>
            <a:r>
              <a:rPr lang="en-US" sz="1600" dirty="0">
                <a:solidFill>
                  <a:schemeClr val="tx1"/>
                </a:solidFill>
              </a:rPr>
              <a:t>&gt;&gt;</a:t>
            </a:r>
          </a:p>
          <a:p>
            <a:pPr fontAlgn="t"/>
            <a:r>
              <a:rPr lang="en-US" sz="1600" dirty="0" err="1">
                <a:solidFill>
                  <a:schemeClr val="tx1"/>
                </a:solidFill>
              </a:rPr>
              <a:t>CtaCteBancaria</a:t>
            </a:r>
            <a:r>
              <a:rPr lang="en-US" sz="1600" dirty="0">
                <a:solidFill>
                  <a:schemeClr val="tx1"/>
                </a:solidFill>
              </a:rPr>
              <a:t>(c: </a:t>
            </a:r>
            <a:r>
              <a:rPr lang="en-US" sz="1600" dirty="0" err="1">
                <a:solidFill>
                  <a:schemeClr val="tx1"/>
                </a:solidFill>
              </a:rPr>
              <a:t>entero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n-US" sz="1600" dirty="0" err="1">
                <a:solidFill>
                  <a:schemeClr val="tx1"/>
                </a:solidFill>
              </a:rPr>
              <a:t>CtaCteBancaria</a:t>
            </a:r>
            <a:r>
              <a:rPr lang="en-US" sz="1600" dirty="0">
                <a:solidFill>
                  <a:schemeClr val="tx1"/>
                </a:solidFill>
              </a:rPr>
              <a:t>(c: </a:t>
            </a:r>
            <a:r>
              <a:rPr lang="en-US" sz="1600" dirty="0" err="1">
                <a:solidFill>
                  <a:schemeClr val="tx1"/>
                </a:solidFill>
              </a:rPr>
              <a:t>entero</a:t>
            </a:r>
            <a:r>
              <a:rPr lang="en-US" sz="1600" dirty="0">
                <a:solidFill>
                  <a:schemeClr val="tx1"/>
                </a:solidFill>
              </a:rPr>
              <a:t>, s: </a:t>
            </a:r>
            <a:r>
              <a:rPr lang="en-US" sz="1600" dirty="0" smtClean="0">
                <a:solidFill>
                  <a:schemeClr val="tx1"/>
                </a:solidFill>
              </a:rPr>
              <a:t>real)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609601" y="2057400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618064" y="3293534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91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Constructores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3400" y="1981200"/>
            <a:ext cx="7848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/>
              <a:t>El primer constructor recibe un único parámetro que se usa para establecer el valor del atributo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_tradnl" sz="2400" dirty="0"/>
              <a:t>. </a:t>
            </a:r>
          </a:p>
          <a:p>
            <a:pPr lvl="0">
              <a:spcBef>
                <a:spcPts val="600"/>
              </a:spcBef>
            </a:pPr>
            <a:r>
              <a:rPr lang="es-ES_tradnl" sz="2400" dirty="0"/>
              <a:t>El segundo constructor recibe dos parámetros, el primero se usa para establecer el valor del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_tradnl" sz="2400" dirty="0"/>
              <a:t> y el segundo se asigna al atributo 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sz="2400" dirty="0"/>
              <a:t>.</a:t>
            </a:r>
            <a:endParaRPr lang="es-ES" sz="2400" dirty="0"/>
          </a:p>
        </p:txBody>
      </p:sp>
      <p:sp>
        <p:nvSpPr>
          <p:cNvPr id="9" name="8 Rectángulo"/>
          <p:cNvSpPr/>
          <p:nvPr/>
        </p:nvSpPr>
        <p:spPr>
          <a:xfrm>
            <a:off x="609600" y="4114800"/>
            <a:ext cx="7848600" cy="21336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Constructores</a:t>
            </a:r>
          </a:p>
          <a:p>
            <a:pPr lvl="0"/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c) </a:t>
            </a:r>
          </a:p>
          <a:p>
            <a:pPr lvl="0"/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s-E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Requiere </a:t>
            </a: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 &gt;0 </a:t>
            </a:r>
          </a:p>
          <a:p>
            <a:pPr lvl="0"/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codigo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c; 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saldo = 0;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0"/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c, 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s) </a:t>
            </a:r>
          </a:p>
          <a:p>
            <a:pPr lvl="0"/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s-E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Requiere </a:t>
            </a:r>
            <a:r>
              <a:rPr lang="es-E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s-E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&gt;0 y s &gt;= 0</a:t>
            </a:r>
          </a:p>
          <a:p>
            <a:pPr lvl="0"/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s-E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codigo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c; </a:t>
            </a:r>
            <a:r>
              <a:rPr lang="es-E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saldo = </a:t>
            </a:r>
            <a:r>
              <a:rPr lang="es-E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s;  } </a:t>
            </a:r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23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CUENTA </a:t>
            </a:r>
            <a:r>
              <a:rPr lang="es-ES" dirty="0"/>
              <a:t>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Comandos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4648200"/>
            <a:ext cx="7848600" cy="1600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Comandos</a:t>
            </a:r>
          </a:p>
          <a:p>
            <a:pPr lvl="0"/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depositar(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Requiere </a:t>
            </a:r>
            <a:r>
              <a:rPr lang="es-E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 +=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 smtClean="0">
                <a:solidFill>
                  <a:srgbClr val="36F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rgbClr val="36F42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0" y="1828800"/>
            <a:ext cx="4538136" cy="2667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1900" dirty="0" err="1" smtClean="0">
                <a:solidFill>
                  <a:schemeClr val="tx1"/>
                </a:solidFill>
              </a:rPr>
              <a:t>CtaCteBancaria</a:t>
            </a:r>
            <a:endParaRPr lang="en-US" sz="1900" dirty="0">
              <a:solidFill>
                <a:schemeClr val="tx1"/>
              </a:solidFill>
            </a:endParaRPr>
          </a:p>
          <a:p>
            <a:pPr fontAlgn="t"/>
            <a:r>
              <a:rPr lang="es-ES" sz="1900" dirty="0" smtClean="0">
                <a:solidFill>
                  <a:schemeClr val="tx1"/>
                </a:solidFill>
              </a:rPr>
              <a:t>&lt;&lt;Atributos </a:t>
            </a:r>
            <a:r>
              <a:rPr lang="es-ES" sz="1900" dirty="0">
                <a:solidFill>
                  <a:schemeClr val="tx1"/>
                </a:solidFill>
              </a:rPr>
              <a:t>de </a:t>
            </a:r>
            <a:r>
              <a:rPr lang="es-ES" sz="1900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sz="1900" dirty="0" err="1" smtClean="0">
                <a:solidFill>
                  <a:schemeClr val="tx1"/>
                </a:solidFill>
              </a:rPr>
              <a:t>maxDescubierto</a:t>
            </a:r>
            <a:r>
              <a:rPr lang="es-ES" sz="1900" dirty="0" smtClean="0">
                <a:solidFill>
                  <a:schemeClr val="tx1"/>
                </a:solidFill>
              </a:rPr>
              <a:t> = 1000</a:t>
            </a:r>
            <a:endParaRPr lang="en-US" sz="1900" dirty="0">
              <a:solidFill>
                <a:schemeClr val="tx1"/>
              </a:solidFill>
            </a:endParaRPr>
          </a:p>
          <a:p>
            <a:pPr fontAlgn="t"/>
            <a:r>
              <a:rPr lang="es-ES" sz="1900" dirty="0" smtClean="0">
                <a:solidFill>
                  <a:schemeClr val="tx1"/>
                </a:solidFill>
              </a:rPr>
              <a:t>&lt;&lt;Atributos </a:t>
            </a:r>
            <a:r>
              <a:rPr lang="es-ES" sz="1900" dirty="0">
                <a:solidFill>
                  <a:schemeClr val="tx1"/>
                </a:solidFill>
              </a:rPr>
              <a:t>de </a:t>
            </a:r>
            <a:r>
              <a:rPr lang="es-ES" sz="19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1900" dirty="0" err="1" smtClean="0">
                <a:solidFill>
                  <a:schemeClr val="tx1"/>
                </a:solidFill>
              </a:rPr>
              <a:t>codigo</a:t>
            </a:r>
            <a:r>
              <a:rPr lang="es-ES" sz="19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1900" dirty="0">
                <a:solidFill>
                  <a:schemeClr val="tx1"/>
                </a:solidFill>
              </a:rPr>
              <a:t>s</a:t>
            </a:r>
            <a:r>
              <a:rPr lang="es-ES" sz="1900" dirty="0" smtClean="0">
                <a:solidFill>
                  <a:schemeClr val="tx1"/>
                </a:solidFill>
              </a:rPr>
              <a:t>aldo: real</a:t>
            </a:r>
          </a:p>
          <a:p>
            <a:pPr fontAlgn="t"/>
            <a:r>
              <a:rPr lang="en-US" sz="1900" dirty="0">
                <a:solidFill>
                  <a:schemeClr val="tx1"/>
                </a:solidFill>
              </a:rPr>
              <a:t>&lt;&lt;</a:t>
            </a:r>
            <a:r>
              <a:rPr lang="en-US" sz="1900" dirty="0" err="1">
                <a:solidFill>
                  <a:schemeClr val="tx1"/>
                </a:solidFill>
              </a:rPr>
              <a:t>Comandos</a:t>
            </a:r>
            <a:r>
              <a:rPr lang="en-US" sz="1900" dirty="0">
                <a:solidFill>
                  <a:schemeClr val="tx1"/>
                </a:solidFill>
              </a:rPr>
              <a:t>&gt;&gt;</a:t>
            </a:r>
          </a:p>
          <a:p>
            <a:pPr fontAlgn="t"/>
            <a:r>
              <a:rPr lang="en-US" sz="1900" dirty="0" err="1">
                <a:solidFill>
                  <a:schemeClr val="tx1"/>
                </a:solidFill>
              </a:rPr>
              <a:t>depositar</a:t>
            </a:r>
            <a:r>
              <a:rPr lang="en-US" sz="1900" dirty="0">
                <a:solidFill>
                  <a:schemeClr val="tx1"/>
                </a:solidFill>
              </a:rPr>
              <a:t>(</a:t>
            </a:r>
            <a:r>
              <a:rPr lang="en-US" sz="1900" dirty="0" err="1">
                <a:solidFill>
                  <a:schemeClr val="tx1"/>
                </a:solidFill>
              </a:rPr>
              <a:t>mto</a:t>
            </a:r>
            <a:r>
              <a:rPr lang="en-US" sz="1900" dirty="0">
                <a:solidFill>
                  <a:schemeClr val="tx1"/>
                </a:solidFill>
              </a:rPr>
              <a:t>: real)</a:t>
            </a:r>
          </a:p>
          <a:p>
            <a:pPr fontAlgn="t"/>
            <a:r>
              <a:rPr lang="en-US" sz="1900" dirty="0" err="1">
                <a:solidFill>
                  <a:schemeClr val="tx1"/>
                </a:solidFill>
              </a:rPr>
              <a:t>extraer</a:t>
            </a:r>
            <a:r>
              <a:rPr lang="en-US" sz="1900" dirty="0">
                <a:solidFill>
                  <a:schemeClr val="tx1"/>
                </a:solidFill>
              </a:rPr>
              <a:t>(</a:t>
            </a:r>
            <a:r>
              <a:rPr lang="en-US" sz="1900" dirty="0" err="1">
                <a:solidFill>
                  <a:schemeClr val="tx1"/>
                </a:solidFill>
              </a:rPr>
              <a:t>mto</a:t>
            </a:r>
            <a:r>
              <a:rPr lang="en-US" sz="1900" dirty="0">
                <a:solidFill>
                  <a:schemeClr val="tx1"/>
                </a:solidFill>
              </a:rPr>
              <a:t>: real): </a:t>
            </a:r>
            <a:r>
              <a:rPr lang="en-US" sz="1900" dirty="0" err="1" smtClean="0">
                <a:solidFill>
                  <a:schemeClr val="tx1"/>
                </a:solidFill>
              </a:rPr>
              <a:t>boolean</a:t>
            </a:r>
            <a:endParaRPr lang="en-US" sz="1900" dirty="0">
              <a:solidFill>
                <a:schemeClr val="tx1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609601" y="2133600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 Rectángulo"/>
          <p:cNvSpPr/>
          <p:nvPr/>
        </p:nvSpPr>
        <p:spPr>
          <a:xfrm>
            <a:off x="5279484" y="3886200"/>
            <a:ext cx="3178716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depositar(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225008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Comandos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4648200"/>
            <a:ext cx="7848600" cy="1600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Comandos</a:t>
            </a:r>
          </a:p>
          <a:p>
            <a:pPr lvl="0"/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depositar (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Requiere </a:t>
            </a:r>
            <a:r>
              <a:rPr lang="es-E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 +=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 smtClean="0">
                <a:solidFill>
                  <a:srgbClr val="36F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rgbClr val="36F42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09600" y="1905000"/>
            <a:ext cx="7848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 smtClean="0"/>
              <a:t>La </a:t>
            </a:r>
            <a:r>
              <a:rPr lang="es-ES_tradnl" sz="2400" dirty="0"/>
              <a:t>palabra </a:t>
            </a:r>
            <a:r>
              <a:rPr lang="es-ES_tradnl" sz="2400" b="1" dirty="0" err="1">
                <a:solidFill>
                  <a:srgbClr val="000000"/>
                </a:solidFill>
                <a:latin typeface="Courier New"/>
                <a:ea typeface="Batang"/>
              </a:rPr>
              <a:t>void</a:t>
            </a:r>
            <a:r>
              <a:rPr lang="es-ES_tradnl" sz="2400" dirty="0"/>
              <a:t> indica que el método no retorna un resultado. </a:t>
            </a:r>
          </a:p>
          <a:p>
            <a:pPr lvl="0">
              <a:spcBef>
                <a:spcPts val="600"/>
              </a:spcBef>
            </a:pPr>
            <a:r>
              <a:rPr lang="es-ES_tradnl" sz="2400" dirty="0"/>
              <a:t>El pasaje de parámetros en Java es </a:t>
            </a:r>
            <a:r>
              <a:rPr lang="es-ES_tradnl" sz="2400" b="1" dirty="0"/>
              <a:t>por valor</a:t>
            </a:r>
            <a:r>
              <a:rPr lang="es-ES_tradnl" sz="2400" dirty="0"/>
              <a:t>, si el método modifica el valor de </a:t>
            </a:r>
            <a:r>
              <a:rPr lang="es-ES_tradnl" sz="2400" b="1" dirty="0" err="1">
                <a:solidFill>
                  <a:srgbClr val="000000"/>
                </a:solidFill>
                <a:latin typeface="Courier New"/>
                <a:ea typeface="Batang"/>
              </a:rPr>
              <a:t>mto</a:t>
            </a:r>
            <a:r>
              <a:rPr lang="es-ES_tradnl" sz="2400" dirty="0"/>
              <a:t>, el cambio no es visible fuera de la clase.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676400" y="4953000"/>
            <a:ext cx="8382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Rectángulo"/>
          <p:cNvSpPr/>
          <p:nvPr/>
        </p:nvSpPr>
        <p:spPr>
          <a:xfrm>
            <a:off x="3962400" y="4953000"/>
            <a:ext cx="17526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4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Comandos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4648200"/>
            <a:ext cx="7848600" cy="1600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Comandos</a:t>
            </a:r>
          </a:p>
          <a:p>
            <a:pPr lvl="0"/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depositar (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lvl="0"/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Requiere </a:t>
            </a:r>
            <a:r>
              <a:rPr lang="es-E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 +=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 smtClean="0">
                <a:solidFill>
                  <a:srgbClr val="36F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rgbClr val="36F42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0" y="3206859"/>
            <a:ext cx="78486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 smtClean="0"/>
              <a:t>La instrucción de asignación es equivalente a: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s-ES_tradnl" sz="2400" b="1" dirty="0" smtClean="0">
                <a:solidFill>
                  <a:srgbClr val="000000"/>
                </a:solidFill>
                <a:latin typeface="Courier New"/>
                <a:ea typeface="Batang"/>
              </a:rPr>
              <a:t>saldo = saldo + </a:t>
            </a:r>
            <a:r>
              <a:rPr lang="es-ES_tradnl" sz="24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mto</a:t>
            </a:r>
            <a:r>
              <a:rPr lang="es-ES_tradnl" sz="2400" b="1" dirty="0" smtClean="0">
                <a:solidFill>
                  <a:srgbClr val="000000"/>
                </a:solidFill>
                <a:latin typeface="Courier New"/>
                <a:ea typeface="Batang"/>
              </a:rPr>
              <a:t>;</a:t>
            </a:r>
            <a:endParaRPr lang="es-ES_tradnl" sz="2400" b="1" dirty="0">
              <a:solidFill>
                <a:srgbClr val="000000"/>
              </a:solidFill>
              <a:latin typeface="Courier New"/>
              <a:ea typeface="Batang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09600" y="19050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/>
              <a:t>El comentario del diagrama se mantiene en el código estableciendo la </a:t>
            </a:r>
            <a:r>
              <a:rPr lang="es-ES_tradnl" sz="2400" b="1" dirty="0"/>
              <a:t>responsabilidad</a:t>
            </a:r>
            <a:r>
              <a:rPr lang="es-ES_tradnl" sz="2400" dirty="0"/>
              <a:t> de la clase que </a:t>
            </a:r>
            <a:r>
              <a:rPr lang="es-ES_tradnl" sz="2400" b="1" dirty="0"/>
              <a:t>usa</a:t>
            </a:r>
            <a:r>
              <a:rPr lang="es-ES_tradnl" sz="2400" dirty="0"/>
              <a:t> a </a:t>
            </a:r>
            <a:r>
              <a:rPr lang="es-ES_tradnl" sz="2400" b="1" dirty="0" err="1">
                <a:solidFill>
                  <a:srgbClr val="000000"/>
                </a:solidFill>
                <a:latin typeface="Courier New"/>
                <a:ea typeface="Batang"/>
              </a:rPr>
              <a:t>CtaCteBancaria</a:t>
            </a:r>
            <a:r>
              <a:rPr lang="es-ES_tradnl" sz="2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7531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Comandos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3581400"/>
            <a:ext cx="7848600" cy="2853266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extraer(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/*Requiere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0. si el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es mayor al saldo retorna false y la extracción no se realiza*/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true;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 +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saldo=saldo-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false;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9599" y="1828799"/>
            <a:ext cx="5029201" cy="1345095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depositar(</a:t>
            </a:r>
            <a:r>
              <a:rPr lang="es-ES" sz="2400" dirty="0" err="1" smtClean="0">
                <a:solidFill>
                  <a:schemeClr val="tx1"/>
                </a:solidFill>
              </a:rPr>
              <a:t>mto</a:t>
            </a:r>
            <a:r>
              <a:rPr lang="es-ES" sz="2400" dirty="0" smtClean="0">
                <a:solidFill>
                  <a:schemeClr val="tx1"/>
                </a:solidFill>
              </a:rPr>
              <a:t>: real)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extraer(</a:t>
            </a:r>
            <a:r>
              <a:rPr lang="es-ES" sz="2400" dirty="0" err="1" smtClean="0">
                <a:solidFill>
                  <a:schemeClr val="tx1"/>
                </a:solidFill>
              </a:rPr>
              <a:t>mto</a:t>
            </a:r>
            <a:r>
              <a:rPr lang="es-ES" sz="2400" dirty="0" smtClean="0">
                <a:solidFill>
                  <a:schemeClr val="tx1"/>
                </a:solidFill>
              </a:rPr>
              <a:t>: real): </a:t>
            </a:r>
            <a:r>
              <a:rPr lang="es-ES" sz="2400" dirty="0" err="1" smtClean="0">
                <a:solidFill>
                  <a:schemeClr val="tx1"/>
                </a:solidFill>
              </a:rPr>
              <a:t>boolean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1 Rectángulo"/>
          <p:cNvSpPr/>
          <p:nvPr/>
        </p:nvSpPr>
        <p:spPr>
          <a:xfrm>
            <a:off x="5715000" y="1828800"/>
            <a:ext cx="3200400" cy="13450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extraer(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):</a:t>
            </a:r>
            <a:r>
              <a:rPr lang="es-ES" sz="1600" b="1" dirty="0" err="1" smtClean="0">
                <a:solidFill>
                  <a:schemeClr val="tx1"/>
                </a:solidFill>
              </a:rPr>
              <a:t>boolean</a:t>
            </a:r>
            <a:r>
              <a:rPr lang="es-AR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ES" sz="1600" dirty="0">
                <a:solidFill>
                  <a:schemeClr val="tx1"/>
                </a:solidFill>
              </a:rPr>
              <a:t>Requiere </a:t>
            </a:r>
            <a:r>
              <a:rPr lang="es-ES" sz="1600" dirty="0" err="1">
                <a:solidFill>
                  <a:schemeClr val="tx1"/>
                </a:solidFill>
              </a:rPr>
              <a:t>mto</a:t>
            </a:r>
            <a:r>
              <a:rPr lang="es-ES" sz="1600" dirty="0">
                <a:solidFill>
                  <a:schemeClr val="tx1"/>
                </a:solidFill>
              </a:rPr>
              <a:t> &gt; 0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Si </a:t>
            </a:r>
            <a:r>
              <a:rPr lang="es-ES" sz="1600" dirty="0" err="1">
                <a:solidFill>
                  <a:schemeClr val="tx1"/>
                </a:solidFill>
              </a:rPr>
              <a:t>mto</a:t>
            </a:r>
            <a:r>
              <a:rPr lang="es-ES" sz="1600" dirty="0">
                <a:solidFill>
                  <a:schemeClr val="tx1"/>
                </a:solidFill>
              </a:rPr>
              <a:t> &gt; </a:t>
            </a:r>
            <a:r>
              <a:rPr lang="es-ES" sz="1600" dirty="0" err="1" smtClean="0">
                <a:solidFill>
                  <a:schemeClr val="tx1"/>
                </a:solidFill>
              </a:rPr>
              <a:t>saldo+maxDescubierto</a:t>
            </a:r>
            <a:r>
              <a:rPr lang="es-ES" sz="1600" dirty="0" smtClean="0">
                <a:solidFill>
                  <a:schemeClr val="tx1"/>
                </a:solidFill>
              </a:rPr>
              <a:t> extraer </a:t>
            </a:r>
            <a:r>
              <a:rPr lang="es-ES" sz="1600" dirty="0">
                <a:solidFill>
                  <a:schemeClr val="tx1"/>
                </a:solidFill>
              </a:rPr>
              <a:t>retorna false y la extracción no se </a:t>
            </a:r>
            <a:r>
              <a:rPr lang="es-ES" sz="1600" dirty="0" smtClean="0">
                <a:solidFill>
                  <a:schemeClr val="tx1"/>
                </a:solidFill>
              </a:rPr>
              <a:t>realiza</a:t>
            </a:r>
            <a:endParaRPr lang="es-A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8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Comandos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22866" y="4504261"/>
            <a:ext cx="3344333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609600" y="1981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400" dirty="0" smtClean="0"/>
              <a:t>La </a:t>
            </a:r>
            <a:r>
              <a:rPr lang="es-ES_tradnl" sz="2400" dirty="0"/>
              <a:t>variable </a:t>
            </a:r>
            <a:r>
              <a:rPr lang="es-ES_tradnl" sz="2400" b="1" dirty="0">
                <a:latin typeface="Courier New"/>
                <a:ea typeface="Batang"/>
              </a:rPr>
              <a:t>puede</a:t>
            </a:r>
            <a:r>
              <a:rPr lang="es-ES_tradnl" sz="2400" dirty="0">
                <a:latin typeface="Calibri"/>
              </a:rPr>
              <a:t> </a:t>
            </a:r>
            <a:r>
              <a:rPr lang="es-ES_tradnl" sz="2400" dirty="0"/>
              <a:t>es local al método. Se crea en el momento que se ejecuta la declaración y se destruye al terminar la ejecución de 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s-ES_tradnl" sz="2400" dirty="0"/>
              <a:t>.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09600" y="3581400"/>
            <a:ext cx="7848600" cy="2853266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extraer(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/*Requiere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0. si el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es mayor al saldo retorna false y la extracción no se realiza*/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true;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 +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saldo=saldo-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false;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74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609600" y="3581400"/>
            <a:ext cx="7848600" cy="2853266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extraer(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/*Requiere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0. si el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es mayor al saldo retorna false y la extracción no se realiza*/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true;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 +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saldo=saldo-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false;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Comandos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676401" y="3651473"/>
            <a:ext cx="1219200" cy="3463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609600" y="1912203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400" dirty="0" smtClean="0"/>
              <a:t>El </a:t>
            </a:r>
            <a:r>
              <a:rPr lang="es-ES_tradnl" sz="2400" b="1" dirty="0"/>
              <a:t>tipo del resultado </a:t>
            </a:r>
            <a:r>
              <a:rPr lang="es-ES_tradnl" sz="2400" dirty="0"/>
              <a:t>es compatible con el </a:t>
            </a:r>
            <a:r>
              <a:rPr lang="es-ES_tradnl" sz="2400" b="1" dirty="0"/>
              <a:t>tipo de la expresión</a:t>
            </a:r>
            <a:r>
              <a:rPr lang="es-ES_tradnl" sz="2400" dirty="0"/>
              <a:t> que retorna. 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981200" y="5715000"/>
            <a:ext cx="914401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09600" y="3581400"/>
            <a:ext cx="7848600" cy="2853266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extraer(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/*Requiere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0. si el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es mayor al saldo retorna false y la extracción no se realiza*/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true;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 +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saldo=saldo-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false;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Comandos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778368" y="4834851"/>
            <a:ext cx="2215661" cy="3463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1607216" y="4871158"/>
            <a:ext cx="767863" cy="3068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609600" y="19050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/>
              <a:t>El comando 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s-ES_tradnl" sz="2400" dirty="0"/>
              <a:t> accede también a un atributo de clase y uno de instancia,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_tradnl" sz="2400" dirty="0"/>
              <a:t> y 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sz="2400" dirty="0"/>
              <a:t>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640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DESARROLLO DE SOFTWARE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es-ES" altLang="es-AR" dirty="0" smtClean="0"/>
              <a:t>Un sistema de software se construye en el marco de un </a:t>
            </a:r>
            <a:r>
              <a:rPr lang="es-ES" altLang="es-AR" b="1" dirty="0" smtClean="0"/>
              <a:t>proyecto</a:t>
            </a:r>
            <a:r>
              <a:rPr lang="es-ES" altLang="es-AR" dirty="0" smtClean="0"/>
              <a:t>.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dirty="0" smtClean="0"/>
              <a:t>Si el proyecto tiene éxito el sistema desarrollado es una </a:t>
            </a:r>
            <a:r>
              <a:rPr lang="es-ES" altLang="es-AR" b="1" dirty="0" smtClean="0"/>
              <a:t>solución</a:t>
            </a:r>
            <a:r>
              <a:rPr lang="es-ES" altLang="es-AR" dirty="0" smtClean="0"/>
              <a:t> para el </a:t>
            </a:r>
            <a:r>
              <a:rPr lang="es-ES" altLang="es-AR" b="1" dirty="0" smtClean="0"/>
              <a:t>problema</a:t>
            </a:r>
            <a:r>
              <a:rPr lang="es-ES" altLang="es-AR" dirty="0" smtClean="0"/>
              <a:t> que le dio origen.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dirty="0" smtClean="0"/>
              <a:t>El problema puede ser una necesidad, una oportunidad o una idea de producto.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dirty="0" smtClean="0"/>
              <a:t>El </a:t>
            </a:r>
            <a:r>
              <a:rPr lang="es-ES" altLang="es-AR" b="1" dirty="0" smtClean="0"/>
              <a:t>proceso de desarrollo </a:t>
            </a:r>
            <a:r>
              <a:rPr lang="es-ES" altLang="es-AR" b="1" dirty="0"/>
              <a:t>de software </a:t>
            </a:r>
            <a:r>
              <a:rPr lang="es-ES" altLang="es-AR" dirty="0" smtClean="0"/>
              <a:t>abarca </a:t>
            </a:r>
            <a:r>
              <a:rPr lang="es-ES" altLang="es-AR" dirty="0"/>
              <a:t>distintas </a:t>
            </a:r>
            <a:r>
              <a:rPr lang="es-ES" altLang="es-AR" b="1" dirty="0"/>
              <a:t>etapas</a:t>
            </a:r>
            <a:r>
              <a:rPr lang="es-ES" altLang="es-AR" dirty="0"/>
              <a:t> que pueden organizarse de diferentes maneras.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dirty="0"/>
              <a:t>Una de las alternativas más populares y simples es la estructura en </a:t>
            </a:r>
            <a:r>
              <a:rPr lang="es-ES" altLang="es-AR" b="1" dirty="0"/>
              <a:t>cascada</a:t>
            </a:r>
            <a:r>
              <a:rPr lang="es-ES" altLang="es-AR" dirty="0"/>
              <a:t>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altLang="es-AR" dirty="0"/>
              <a:t>Cada etapa es responsabilidad de un profesional o un grupo  que ocupa un </a:t>
            </a:r>
            <a:r>
              <a:rPr lang="es-ES" altLang="es-AR" b="1" dirty="0"/>
              <a:t>rol</a:t>
            </a:r>
            <a:r>
              <a:rPr lang="es-ES" altLang="es-AR" dirty="0"/>
              <a:t> específico dentro del </a:t>
            </a:r>
            <a:r>
              <a:rPr lang="es-ES" altLang="es-AR" b="1" dirty="0"/>
              <a:t>equipo</a:t>
            </a:r>
            <a:r>
              <a:rPr lang="es-ES" altLang="es-AR" dirty="0"/>
              <a:t>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7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609600" y="3581400"/>
            <a:ext cx="7848600" cy="2853266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extraer(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/*Requiere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0. si el </a:t>
            </a:r>
            <a:r>
              <a:rPr lang="es-E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es mayor al saldo retorna false y la extracción no se realiza*/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true;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 +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saldo=saldo-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 = false;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puede;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Comandos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447800" y="4871158"/>
            <a:ext cx="4724399" cy="3068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609600" y="17526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La variable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2400" dirty="0"/>
              <a:t> declarada como </a:t>
            </a:r>
            <a:r>
              <a:rPr lang="es-ES" sz="2400" b="1" dirty="0"/>
              <a:t>parámetro formal </a:t>
            </a:r>
            <a:r>
              <a:rPr lang="es-ES" sz="2400" dirty="0" smtClean="0"/>
              <a:t>se trata como una </a:t>
            </a:r>
            <a:r>
              <a:rPr lang="es-ES" sz="2400" b="1" dirty="0"/>
              <a:t>variable </a:t>
            </a:r>
            <a:r>
              <a:rPr lang="es-ES" sz="2400" b="1" dirty="0" smtClean="0"/>
              <a:t>local, </a:t>
            </a:r>
            <a:r>
              <a:rPr lang="es-ES" sz="2400" dirty="0" smtClean="0"/>
              <a:t>se </a:t>
            </a:r>
            <a:r>
              <a:rPr lang="es-ES" sz="2400" dirty="0"/>
              <a:t>crea </a:t>
            </a:r>
            <a:r>
              <a:rPr lang="es-ES" sz="2400" dirty="0" smtClean="0"/>
              <a:t>cuando al comenzar la ejecución </a:t>
            </a:r>
            <a:r>
              <a:rPr lang="es-ES" sz="2400" dirty="0"/>
              <a:t>del método y se destruye </a:t>
            </a:r>
            <a:r>
              <a:rPr lang="es-ES" sz="2400" dirty="0" smtClean="0"/>
              <a:t>al terminar. </a:t>
            </a:r>
            <a:r>
              <a:rPr lang="es-ES" sz="2400" dirty="0"/>
              <a:t>Se inicializa con el valor del </a:t>
            </a:r>
            <a:r>
              <a:rPr lang="es-ES" sz="2400" dirty="0" smtClean="0"/>
              <a:t>parámetro real.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8123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Java: Consultas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0" y="1828800"/>
            <a:ext cx="4538136" cy="2667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1900" dirty="0" err="1" smtClean="0">
                <a:solidFill>
                  <a:schemeClr val="tx1"/>
                </a:solidFill>
              </a:rPr>
              <a:t>CtaCteBancaria</a:t>
            </a:r>
            <a:endParaRPr lang="en-US" sz="1900" dirty="0">
              <a:solidFill>
                <a:schemeClr val="tx1"/>
              </a:solidFill>
            </a:endParaRPr>
          </a:p>
          <a:p>
            <a:pPr fontAlgn="t"/>
            <a:r>
              <a:rPr lang="es-ES" sz="1900" dirty="0" smtClean="0">
                <a:solidFill>
                  <a:schemeClr val="tx1"/>
                </a:solidFill>
              </a:rPr>
              <a:t>&lt;&lt;Atributos </a:t>
            </a:r>
            <a:r>
              <a:rPr lang="es-ES" sz="1900" dirty="0">
                <a:solidFill>
                  <a:schemeClr val="tx1"/>
                </a:solidFill>
              </a:rPr>
              <a:t>de </a:t>
            </a:r>
            <a:r>
              <a:rPr lang="es-ES" sz="1900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sz="1900" dirty="0" err="1" smtClean="0">
                <a:solidFill>
                  <a:schemeClr val="tx1"/>
                </a:solidFill>
              </a:rPr>
              <a:t>maxDescubierto</a:t>
            </a:r>
            <a:r>
              <a:rPr lang="es-ES" sz="1900" dirty="0" smtClean="0">
                <a:solidFill>
                  <a:schemeClr val="tx1"/>
                </a:solidFill>
              </a:rPr>
              <a:t> = 1000</a:t>
            </a:r>
            <a:endParaRPr lang="en-US" sz="1900" dirty="0">
              <a:solidFill>
                <a:schemeClr val="tx1"/>
              </a:solidFill>
            </a:endParaRPr>
          </a:p>
          <a:p>
            <a:pPr fontAlgn="t"/>
            <a:r>
              <a:rPr lang="es-ES" sz="1900" dirty="0" smtClean="0">
                <a:solidFill>
                  <a:schemeClr val="tx1"/>
                </a:solidFill>
              </a:rPr>
              <a:t>&lt;&lt;Atributos </a:t>
            </a:r>
            <a:r>
              <a:rPr lang="es-ES" sz="1900" dirty="0">
                <a:solidFill>
                  <a:schemeClr val="tx1"/>
                </a:solidFill>
              </a:rPr>
              <a:t>de </a:t>
            </a:r>
            <a:r>
              <a:rPr lang="es-ES" sz="19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1900" dirty="0" err="1" smtClean="0">
                <a:solidFill>
                  <a:schemeClr val="tx1"/>
                </a:solidFill>
              </a:rPr>
              <a:t>codigo</a:t>
            </a:r>
            <a:r>
              <a:rPr lang="es-ES" sz="19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1900" dirty="0">
                <a:solidFill>
                  <a:schemeClr val="tx1"/>
                </a:solidFill>
              </a:rPr>
              <a:t>s</a:t>
            </a:r>
            <a:r>
              <a:rPr lang="es-ES" sz="1900" dirty="0" smtClean="0">
                <a:solidFill>
                  <a:schemeClr val="tx1"/>
                </a:solidFill>
              </a:rPr>
              <a:t>aldo: real</a:t>
            </a:r>
          </a:p>
          <a:p>
            <a:pPr fontAlgn="t"/>
            <a:r>
              <a:rPr lang="es-ES" sz="19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n-US" sz="1900" dirty="0" err="1" smtClean="0">
                <a:solidFill>
                  <a:schemeClr val="tx1"/>
                </a:solidFill>
              </a:rPr>
              <a:t>obtenerCodigo</a:t>
            </a:r>
            <a:r>
              <a:rPr lang="en-US" sz="1900" dirty="0">
                <a:solidFill>
                  <a:schemeClr val="tx1"/>
                </a:solidFill>
              </a:rPr>
              <a:t>(): </a:t>
            </a:r>
            <a:r>
              <a:rPr lang="en-US" sz="1900" dirty="0" err="1">
                <a:solidFill>
                  <a:schemeClr val="tx1"/>
                </a:solidFill>
              </a:rPr>
              <a:t>entero</a:t>
            </a:r>
            <a:endParaRPr lang="en-US" sz="1900" dirty="0">
              <a:solidFill>
                <a:schemeClr val="tx1"/>
              </a:solidFill>
            </a:endParaRPr>
          </a:p>
          <a:p>
            <a:pPr fontAlgn="t"/>
            <a:r>
              <a:rPr lang="en-US" sz="1900" dirty="0" err="1">
                <a:solidFill>
                  <a:schemeClr val="tx1"/>
                </a:solidFill>
              </a:rPr>
              <a:t>obtenerSaldo</a:t>
            </a:r>
            <a:r>
              <a:rPr lang="en-US" sz="1900" dirty="0">
                <a:solidFill>
                  <a:schemeClr val="tx1"/>
                </a:solidFill>
              </a:rPr>
              <a:t>(): </a:t>
            </a:r>
            <a:r>
              <a:rPr lang="en-US" sz="1900" dirty="0" smtClean="0">
                <a:solidFill>
                  <a:schemeClr val="tx1"/>
                </a:solidFill>
              </a:rPr>
              <a:t>real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99536" y="6248400"/>
            <a:ext cx="4648200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Conector recto"/>
          <p:cNvCxnSpPr/>
          <p:nvPr/>
        </p:nvCxnSpPr>
        <p:spPr>
          <a:xfrm>
            <a:off x="609601" y="2133600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9600" y="4572000"/>
            <a:ext cx="7848600" cy="20574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19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Consultas	</a:t>
            </a:r>
          </a:p>
          <a:p>
            <a:pPr lvl="0"/>
            <a:r>
              <a:rPr lang="es-ES" sz="19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9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9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obtenerCodigo</a:t>
            </a:r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lvl="0"/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9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9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</a:p>
          <a:p>
            <a:pPr lvl="0"/>
            <a:r>
              <a:rPr lang="es-ES" sz="19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9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9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obtenerSaldo</a:t>
            </a:r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lvl="0"/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9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</a:t>
            </a:r>
          </a:p>
          <a:p>
            <a:pPr lvl="0"/>
            <a:r>
              <a:rPr lang="es-ES" sz="19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8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pPr marL="0" lvl="0" indent="0">
              <a:spcBef>
                <a:spcPts val="600"/>
              </a:spcBef>
              <a:buNone/>
            </a:pPr>
            <a:r>
              <a:rPr lang="es-ES_tradnl" dirty="0" smtClean="0"/>
              <a:t>La </a:t>
            </a:r>
            <a:r>
              <a:rPr lang="es-ES_tradnl" dirty="0"/>
              <a:t>clase </a:t>
            </a:r>
            <a:r>
              <a:rPr lang="es-ES_tradnl" b="1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_tradnl" dirty="0"/>
              <a:t> no lee ni muestra datos, toda la entrada y salida la hace la clase que usa a </a:t>
            </a:r>
            <a:r>
              <a:rPr lang="es-ES_tradnl" b="1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_tradnl" dirty="0"/>
              <a:t>. </a:t>
            </a:r>
            <a:endParaRPr lang="es-ES_tradnl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s-ES_tradnl" dirty="0"/>
              <a:t>El identificador </a:t>
            </a:r>
            <a:r>
              <a:rPr lang="es-ES" b="1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" b="1" dirty="0">
                <a:latin typeface="Courier" pitchFamily="49" charset="0"/>
                <a:cs typeface="Courier New" panose="02070309020205020404" pitchFamily="49" charset="0"/>
              </a:rPr>
              <a:t> </a:t>
            </a:r>
            <a:r>
              <a:rPr lang="es-ES_tradnl" dirty="0"/>
              <a:t>está </a:t>
            </a:r>
            <a:r>
              <a:rPr lang="es-ES_tradnl" b="1" dirty="0"/>
              <a:t>sobrecargado</a:t>
            </a:r>
            <a:r>
              <a:rPr lang="es-ES_tradnl" dirty="0"/>
              <a:t>, el número o tipo de parámetros </a:t>
            </a:r>
            <a:r>
              <a:rPr lang="es-ES_tradnl" dirty="0" smtClean="0"/>
              <a:t>debe ser diferente en cada constructor. </a:t>
            </a: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6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</a:t>
            </a:r>
            <a:endParaRPr lang="en-U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3 Rectángulo"/>
          <p:cNvSpPr/>
          <p:nvPr/>
        </p:nvSpPr>
        <p:spPr>
          <a:xfrm>
            <a:off x="426720" y="152400"/>
            <a:ext cx="8153400" cy="646330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s-AR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s-A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static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final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maxDescubierto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= 1000;</a:t>
            </a:r>
          </a:p>
          <a:p>
            <a:r>
              <a:rPr lang="es-A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codigo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float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saldo;</a:t>
            </a: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// Constructores</a:t>
            </a:r>
          </a:p>
          <a:p>
            <a:r>
              <a:rPr lang="es-A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cod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AR" dirty="0" err="1" smtClean="0">
                <a:latin typeface="Courier New" pitchFamily="49" charset="0"/>
                <a:cs typeface="Courier New" pitchFamily="49" charset="0"/>
              </a:rPr>
              <a:t>codigo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cod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; saldo = 0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; }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s-A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cod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float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sal) {</a:t>
            </a: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AR" dirty="0" err="1" smtClean="0">
                <a:latin typeface="Courier New" pitchFamily="49" charset="0"/>
                <a:cs typeface="Courier New" pitchFamily="49" charset="0"/>
              </a:rPr>
              <a:t>codigo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cod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; saldo = sal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s-AR" dirty="0">
              <a:latin typeface="Courier New" pitchFamily="49" charset="0"/>
              <a:cs typeface="Courier New" pitchFamily="49" charset="0"/>
            </a:endParaRP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// Comandos</a:t>
            </a:r>
          </a:p>
          <a:p>
            <a:r>
              <a:rPr lang="es-A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depositar(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float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mto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s-AR" dirty="0" smtClean="0">
                <a:latin typeface="Courier New" pitchFamily="49" charset="0"/>
                <a:cs typeface="Courier New" pitchFamily="49" charset="0"/>
              </a:rPr>
              <a:t>saldo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+=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mto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; }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	   </a:t>
            </a:r>
          </a:p>
          <a:p>
            <a:r>
              <a:rPr lang="es-A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extraer(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float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mto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s-AR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puede = true;</a:t>
            </a: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saldo+maxDescubierto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mto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    saldo=saldo-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mto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puede = false;</a:t>
            </a: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puede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s-AR" dirty="0">
              <a:latin typeface="Courier New" pitchFamily="49" charset="0"/>
              <a:cs typeface="Courier New" pitchFamily="49" charset="0"/>
            </a:endParaRP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// Consultas	</a:t>
            </a:r>
          </a:p>
          <a:p>
            <a:r>
              <a:rPr lang="es-A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obtenerCodigo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codigo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;}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s-A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float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obtenerSaldo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s-AR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AR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AR" dirty="0">
                <a:latin typeface="Courier New" pitchFamily="49" charset="0"/>
                <a:cs typeface="Courier New" pitchFamily="49" charset="0"/>
              </a:rPr>
              <a:t> saldo</a:t>
            </a:r>
            <a:r>
              <a:rPr lang="es-AR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s-A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ct val="35000"/>
              </a:spcBef>
              <a:buNone/>
            </a:pPr>
            <a:r>
              <a:rPr lang="es-ES" altLang="es-AR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Durante la implementación de un sistema para un Banco, la clase </a:t>
            </a:r>
            <a:r>
              <a:rPr lang="es-ES" altLang="es-AR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CtaCteBancaria</a:t>
            </a:r>
            <a:r>
              <a:rPr lang="es-ES" altLang="es-AR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</a:t>
            </a:r>
            <a:r>
              <a:rPr lang="es-ES" altLang="es-AR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puede pensarse como una pieza, un </a:t>
            </a:r>
            <a:r>
              <a:rPr lang="es-ES" altLang="es-AR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módulo </a:t>
            </a:r>
            <a:r>
              <a:rPr lang="es-ES" altLang="es-AR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de la colección de módulos que en conjunto va a constituir el sistema.</a:t>
            </a:r>
          </a:p>
          <a:p>
            <a:pPr marL="0" indent="0">
              <a:spcBef>
                <a:spcPct val="35000"/>
              </a:spcBef>
              <a:buNone/>
            </a:pPr>
            <a:r>
              <a:rPr lang="es-ES" altLang="es-AR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Antes de que la clase se integre en la colección y pueda ser usada por otras clases, es muy importante </a:t>
            </a:r>
            <a:r>
              <a:rPr lang="es-ES" altLang="es-AR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verificar</a:t>
            </a:r>
            <a:r>
              <a:rPr lang="es-ES" altLang="es-AR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que actúa de acuerdo a su especificación</a:t>
            </a:r>
            <a:r>
              <a:rPr lang="es-ES" altLang="es-AR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.</a:t>
            </a:r>
          </a:p>
          <a:p>
            <a:pPr marL="0" indent="0">
              <a:spcBef>
                <a:spcPct val="35000"/>
              </a:spcBef>
              <a:buNone/>
            </a:pPr>
            <a:r>
              <a:rPr lang="es-ES" altLang="es-AR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Los casos de prueba puede definirlos el responsable de </a:t>
            </a:r>
            <a:r>
              <a:rPr lang="es-ES" altLang="es-AR" dirty="0" err="1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testing</a:t>
            </a:r>
            <a:r>
              <a:rPr lang="es-ES" altLang="es-AR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o el diseñador, considerando las </a:t>
            </a:r>
            <a:r>
              <a:rPr lang="es-ES" altLang="es-AR" b="1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responsabilidades</a:t>
            </a:r>
            <a:r>
              <a:rPr lang="es-ES" altLang="es-AR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de la clase y las </a:t>
            </a:r>
            <a:r>
              <a:rPr lang="es-ES" altLang="es-AR" b="1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restricciones</a:t>
            </a:r>
            <a:r>
              <a:rPr lang="es-ES" altLang="es-AR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y </a:t>
            </a:r>
            <a:r>
              <a:rPr lang="es-ES" altLang="es-AR" b="1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funcionalidades</a:t>
            </a:r>
            <a:r>
              <a:rPr lang="es-ES" altLang="es-AR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</a:t>
            </a:r>
            <a:r>
              <a:rPr lang="es-ES" altLang="es-AR" dirty="0" smtClean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especificadas en los requerimientos. </a:t>
            </a:r>
            <a:endParaRPr lang="es-ES" altLang="es-AR" dirty="0">
              <a:solidFill>
                <a:srgbClr val="000000"/>
              </a:solidFill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5"/>
            <a:ext cx="7848600" cy="1109135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3276600"/>
            <a:ext cx="7848600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Una alternativa es escribir una clase </a:t>
            </a:r>
            <a:r>
              <a:rPr lang="es-ES" sz="24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testerCtaCteBancaria</a:t>
            </a:r>
            <a:r>
              <a:rPr lang="es-ES" sz="2400" dirty="0"/>
              <a:t> que verifique los servicios provistos por la clase </a:t>
            </a:r>
            <a:r>
              <a:rPr lang="es-ES" sz="24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CtaCteBancaria</a:t>
            </a:r>
            <a:r>
              <a:rPr lang="es-ES" sz="2400" dirty="0"/>
              <a:t> para un conjunto de casos de prueba. </a:t>
            </a:r>
            <a:endParaRPr lang="es-ES" sz="2400" dirty="0" smtClean="0"/>
          </a:p>
          <a:p>
            <a:pPr>
              <a:spcBef>
                <a:spcPts val="600"/>
              </a:spcBef>
            </a:pPr>
            <a:r>
              <a:rPr lang="es-ES" sz="2400" dirty="0" smtClean="0"/>
              <a:t>La clase </a:t>
            </a:r>
            <a:r>
              <a:rPr lang="es-ES" sz="24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testerCtaCteBancaria</a:t>
            </a:r>
            <a:r>
              <a:rPr lang="es-ES" sz="2400" b="1" dirty="0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 </a:t>
            </a:r>
            <a:r>
              <a:rPr lang="es-ES" sz="2400" b="1" dirty="0" smtClean="0"/>
              <a:t>usa</a:t>
            </a:r>
            <a:r>
              <a:rPr lang="es-ES" sz="2400" dirty="0" smtClean="0"/>
              <a:t> </a:t>
            </a:r>
            <a:r>
              <a:rPr lang="es-ES" sz="24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CtaCteBancaria</a:t>
            </a:r>
            <a:r>
              <a:rPr lang="es-ES" sz="2400" dirty="0" smtClean="0"/>
              <a:t> a la clase e incluye el método </a:t>
            </a:r>
            <a:r>
              <a:rPr lang="es-ES" sz="24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 pitchFamily="18" charset="-127"/>
                <a:cs typeface="Courier New" panose="02070309020205020404" pitchFamily="49" charset="0"/>
              </a:rPr>
              <a:t>main</a:t>
            </a:r>
            <a:r>
              <a:rPr lang="es-ES" sz="2400" dirty="0" smtClean="0"/>
              <a:t> que inicia la ejecución.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9699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lvl="0">
              <a:spcBef>
                <a:spcPts val="600"/>
              </a:spcBef>
            </a:pPr>
            <a:endParaRPr lang="es-ES_tradnl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r>
              <a:rPr lang="es-ES_tradnl" dirty="0"/>
              <a:t>La clase </a:t>
            </a:r>
            <a:r>
              <a:rPr lang="es-ES_tradnl" b="1" dirty="0" err="1">
                <a:solidFill>
                  <a:srgbClr val="000000"/>
                </a:solidFill>
                <a:latin typeface="Courier New"/>
                <a:ea typeface="Batang"/>
              </a:rPr>
              <a:t>testCtaCteBancaria</a:t>
            </a:r>
            <a:r>
              <a:rPr lang="es-ES_tradnl" dirty="0"/>
              <a:t> </a:t>
            </a:r>
            <a:r>
              <a:rPr lang="es-ES_tradnl" b="1" u="sng" dirty="0"/>
              <a:t>usa</a:t>
            </a:r>
            <a:r>
              <a:rPr lang="es-ES_tradnl" dirty="0"/>
              <a:t> a la clase </a:t>
            </a:r>
            <a:r>
              <a:rPr lang="es-ES_tradnl" b="1" dirty="0" err="1">
                <a:solidFill>
                  <a:srgbClr val="000000"/>
                </a:solidFill>
                <a:latin typeface="Courier New"/>
                <a:ea typeface="Batang"/>
              </a:rPr>
              <a:t>CtaCteBancaria</a:t>
            </a:r>
            <a:r>
              <a:rPr lang="es-ES_tradnl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_tradnl" dirty="0" smtClean="0"/>
              <a:t>Declara </a:t>
            </a:r>
            <a:r>
              <a:rPr lang="es-ES_tradnl" dirty="0"/>
              <a:t>una variable </a:t>
            </a:r>
            <a:r>
              <a:rPr lang="es-ES_tradnl" b="1" dirty="0">
                <a:solidFill>
                  <a:srgbClr val="000000"/>
                </a:solidFill>
                <a:latin typeface="Courier New"/>
                <a:ea typeface="Batang"/>
              </a:rPr>
              <a:t>cb1</a:t>
            </a:r>
            <a:r>
              <a:rPr lang="es-ES_tradnl" dirty="0"/>
              <a:t> de clase </a:t>
            </a:r>
            <a:r>
              <a:rPr lang="es-ES_tradnl" b="1" dirty="0" err="1">
                <a:solidFill>
                  <a:srgbClr val="000000"/>
                </a:solidFill>
                <a:latin typeface="Courier New"/>
                <a:ea typeface="Batang"/>
              </a:rPr>
              <a:t>CtaCteBancaria</a:t>
            </a:r>
            <a:r>
              <a:rPr lang="es-ES_tradnl" dirty="0" smtClean="0"/>
              <a:t>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5"/>
            <a:ext cx="7848600" cy="1109135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cb1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6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4"/>
            <a:ext cx="7848600" cy="1413936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cb1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(123,600);	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09600" y="5181600"/>
            <a:ext cx="7848600" cy="10668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cod, float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cod;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22866" y="2827864"/>
            <a:ext cx="5477934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609600" y="34290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2400" b="1" dirty="0" smtClean="0"/>
              <a:t>Crea</a:t>
            </a:r>
            <a:r>
              <a:rPr lang="es-ES_tradnl" sz="2400" dirty="0" smtClean="0"/>
              <a:t> </a:t>
            </a:r>
            <a:r>
              <a:rPr lang="es-ES_tradnl" sz="2400" dirty="0"/>
              <a:t>un objeto de clase </a:t>
            </a:r>
            <a:r>
              <a:rPr lang="es-ES_tradnl" sz="24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CtaCteBancaria</a:t>
            </a:r>
            <a:r>
              <a:rPr lang="es-ES_tradnl" sz="2400" b="1" dirty="0">
                <a:solidFill>
                  <a:srgbClr val="000000"/>
                </a:solidFill>
                <a:latin typeface="Courier New"/>
                <a:ea typeface="Batang"/>
              </a:rPr>
              <a:t>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ES_tradnl" sz="2400" b="1" dirty="0"/>
              <a:t>Reserva </a:t>
            </a:r>
            <a:r>
              <a:rPr lang="es-ES_tradnl" sz="2400" dirty="0"/>
              <a:t>espacio en memoria</a:t>
            </a:r>
            <a:endParaRPr lang="es-ES_tradnl" sz="24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ES_tradnl" sz="2400" b="1" dirty="0"/>
              <a:t>Ejecuta </a:t>
            </a:r>
            <a:r>
              <a:rPr lang="es-ES_tradnl" sz="2400" dirty="0"/>
              <a:t>el constructor de la clase con dos </a:t>
            </a:r>
            <a:r>
              <a:rPr lang="es-ES_tradnl" sz="2400" smtClean="0"/>
              <a:t>parámetros.</a:t>
            </a:r>
          </a:p>
          <a:p>
            <a:pPr lvl="0"/>
            <a:r>
              <a:rPr lang="es-ES_tradnl" sz="2400" b="1" smtClean="0"/>
              <a:t>Liga</a:t>
            </a:r>
            <a:r>
              <a:rPr lang="es-ES_tradnl" sz="2400" smtClean="0"/>
              <a:t> </a:t>
            </a:r>
            <a:r>
              <a:rPr lang="es-ES_tradnl" sz="2400" dirty="0"/>
              <a:t>el objeto a la variable </a:t>
            </a:r>
            <a:r>
              <a:rPr lang="es-ES_tradnl" sz="2400" b="1" dirty="0">
                <a:solidFill>
                  <a:srgbClr val="000000"/>
                </a:solidFill>
                <a:latin typeface="Courier New"/>
                <a:ea typeface="Batang"/>
              </a:rPr>
              <a:t>cb1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085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4"/>
            <a:ext cx="7848600" cy="1718736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cb1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cb1.depositar(100);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3733800"/>
            <a:ext cx="78486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 smtClean="0"/>
              <a:t>Se </a:t>
            </a:r>
            <a:r>
              <a:rPr lang="es-ES_tradnl" sz="2400" dirty="0"/>
              <a:t>envía el </a:t>
            </a:r>
            <a:r>
              <a:rPr lang="es-ES_tradnl" sz="2400" b="1" dirty="0"/>
              <a:t>mensaje</a:t>
            </a:r>
            <a:r>
              <a:rPr lang="es-ES_tradnl" sz="2400" dirty="0"/>
              <a:t> </a:t>
            </a:r>
            <a:r>
              <a:rPr lang="es-ES_tradnl" sz="2400" b="1" dirty="0">
                <a:solidFill>
                  <a:srgbClr val="000000"/>
                </a:solidFill>
                <a:latin typeface="Courier New"/>
                <a:ea typeface="Batang"/>
              </a:rPr>
              <a:t>depositar</a:t>
            </a:r>
            <a:r>
              <a:rPr lang="es-ES_tradnl" sz="2400" dirty="0"/>
              <a:t> con parámetro </a:t>
            </a:r>
            <a:r>
              <a:rPr lang="es-ES_tradnl" sz="2400" b="1" dirty="0">
                <a:solidFill>
                  <a:srgbClr val="000000"/>
                </a:solidFill>
                <a:latin typeface="Courier New"/>
                <a:ea typeface="Batang"/>
              </a:rPr>
              <a:t>100</a:t>
            </a:r>
            <a:r>
              <a:rPr lang="es-ES_tradnl" sz="2400" dirty="0"/>
              <a:t>.</a:t>
            </a:r>
          </a:p>
          <a:p>
            <a:pPr lvl="0">
              <a:spcBef>
                <a:spcPts val="600"/>
              </a:spcBef>
            </a:pPr>
            <a:r>
              <a:rPr lang="es-ES_tradnl" sz="2400" dirty="0"/>
              <a:t>Cuando el objeto ligado a la variable </a:t>
            </a:r>
            <a:r>
              <a:rPr lang="es-ES_tradnl" sz="2400" b="1" dirty="0">
                <a:solidFill>
                  <a:srgbClr val="000000"/>
                </a:solidFill>
                <a:latin typeface="Courier New"/>
                <a:ea typeface="Batang"/>
              </a:rPr>
              <a:t>cb1</a:t>
            </a:r>
            <a:r>
              <a:rPr lang="es-ES_tradnl" sz="2400" dirty="0"/>
              <a:t> recibe el mensaje ejecuta el método </a:t>
            </a:r>
            <a:r>
              <a:rPr lang="es-ES_tradnl" sz="2400" b="1" dirty="0" smtClean="0">
                <a:solidFill>
                  <a:srgbClr val="000000"/>
                </a:solidFill>
                <a:latin typeface="Courier New"/>
                <a:ea typeface="Batang"/>
              </a:rPr>
              <a:t>depositar</a:t>
            </a:r>
            <a:r>
              <a:rPr lang="es-ES_tradnl" sz="2400" dirty="0" smtClean="0"/>
              <a:t> y el </a:t>
            </a:r>
            <a:r>
              <a:rPr lang="es-ES_tradnl" sz="2400" dirty="0"/>
              <a:t>parámetro real se liga al parámetro formal </a:t>
            </a:r>
            <a:r>
              <a:rPr lang="es-ES_tradnl" sz="2400" b="1" dirty="0" err="1">
                <a:solidFill>
                  <a:srgbClr val="000000"/>
                </a:solidFill>
                <a:latin typeface="Courier New"/>
                <a:ea typeface="Batang"/>
              </a:rPr>
              <a:t>mto</a:t>
            </a:r>
            <a:r>
              <a:rPr lang="es-ES_tradnl" sz="2400" dirty="0"/>
              <a:t>.  </a:t>
            </a:r>
          </a:p>
          <a:p>
            <a:pPr lvl="0">
              <a:spcBef>
                <a:spcPts val="600"/>
              </a:spcBef>
            </a:pPr>
            <a:r>
              <a:rPr lang="es-ES_tradnl" sz="2400" dirty="0"/>
              <a:t>La ejecución del método </a:t>
            </a:r>
            <a:r>
              <a:rPr lang="es-ES_tradnl" sz="2400" b="1" dirty="0">
                <a:solidFill>
                  <a:srgbClr val="000000"/>
                </a:solidFill>
                <a:latin typeface="Courier New"/>
                <a:ea typeface="Batang"/>
              </a:rPr>
              <a:t>depositar </a:t>
            </a:r>
            <a:r>
              <a:rPr lang="es-ES_tradnl" sz="2400" dirty="0"/>
              <a:t>modifica el valor del </a:t>
            </a:r>
            <a:r>
              <a:rPr lang="es-ES_tradnl" sz="2400" dirty="0" smtClean="0"/>
              <a:t>atributo de instancia </a:t>
            </a:r>
            <a:r>
              <a:rPr lang="es-ES_tradnl" sz="2400" b="1" dirty="0" smtClean="0">
                <a:solidFill>
                  <a:srgbClr val="000000"/>
                </a:solidFill>
                <a:latin typeface="Courier New"/>
                <a:ea typeface="Batang"/>
              </a:rPr>
              <a:t>saldo</a:t>
            </a:r>
            <a:r>
              <a:rPr lang="es-ES_tradnl" sz="2400" dirty="0"/>
              <a:t>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22866" y="3124200"/>
            <a:ext cx="5477934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4"/>
            <a:ext cx="7848600" cy="2099736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cb1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puedo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cb1.depositar(100);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puedo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cb1.extraer(500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4114800"/>
            <a:ext cx="78486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200" dirty="0" smtClean="0"/>
              <a:t>Se </a:t>
            </a:r>
            <a:r>
              <a:rPr lang="es-ES_tradnl" sz="2200" dirty="0"/>
              <a:t>envía el </a:t>
            </a:r>
            <a:r>
              <a:rPr lang="es-ES_tradnl" sz="2200" b="1" dirty="0"/>
              <a:t>mensaje</a:t>
            </a:r>
            <a:r>
              <a:rPr lang="es-ES_tradnl" sz="2200" dirty="0"/>
              <a:t> </a:t>
            </a:r>
            <a:r>
              <a:rPr lang="es-ES_tradnl" sz="2200" b="1" dirty="0">
                <a:solidFill>
                  <a:srgbClr val="000000"/>
                </a:solidFill>
                <a:latin typeface="Courier New"/>
                <a:ea typeface="Batang"/>
              </a:rPr>
              <a:t>extraer</a:t>
            </a:r>
            <a:r>
              <a:rPr lang="es-ES_tradnl" sz="2200" dirty="0"/>
              <a:t> con parámetro real </a:t>
            </a:r>
            <a:r>
              <a:rPr lang="es-ES_tradnl" sz="2200" b="1" dirty="0">
                <a:solidFill>
                  <a:srgbClr val="000000"/>
                </a:solidFill>
                <a:latin typeface="Courier New"/>
                <a:ea typeface="Batang"/>
              </a:rPr>
              <a:t>500</a:t>
            </a:r>
            <a:r>
              <a:rPr lang="es-ES_tradnl" sz="2200" dirty="0"/>
              <a:t>.</a:t>
            </a:r>
          </a:p>
          <a:p>
            <a:pPr lvl="0">
              <a:spcBef>
                <a:spcPts val="600"/>
              </a:spcBef>
            </a:pPr>
            <a:r>
              <a:rPr lang="es-ES_tradnl" sz="2200" dirty="0"/>
              <a:t>Cuando el objeto ligado a la variable </a:t>
            </a:r>
            <a:r>
              <a:rPr lang="es-ES_tradnl" sz="2200" b="1" dirty="0">
                <a:solidFill>
                  <a:srgbClr val="000000"/>
                </a:solidFill>
                <a:latin typeface="Courier New"/>
                <a:ea typeface="Batang"/>
              </a:rPr>
              <a:t>cb1</a:t>
            </a:r>
            <a:r>
              <a:rPr lang="es-ES_tradnl" sz="2200" dirty="0"/>
              <a:t> recibe el mensaje ejecuta el método </a:t>
            </a:r>
            <a:r>
              <a:rPr lang="es-ES_tradnl" sz="2200" b="1" dirty="0">
                <a:solidFill>
                  <a:srgbClr val="000000"/>
                </a:solidFill>
                <a:latin typeface="Courier New"/>
                <a:ea typeface="Batang"/>
              </a:rPr>
              <a:t>extraer</a:t>
            </a:r>
            <a:r>
              <a:rPr lang="es-ES_tradnl" sz="2200" dirty="0"/>
              <a:t> y el parámetro real se liga al parámetro formal </a:t>
            </a:r>
            <a:r>
              <a:rPr lang="es-ES_tradnl" sz="2200" b="1" dirty="0" err="1">
                <a:solidFill>
                  <a:srgbClr val="000000"/>
                </a:solidFill>
                <a:latin typeface="Courier New"/>
                <a:ea typeface="Batang"/>
              </a:rPr>
              <a:t>mto</a:t>
            </a:r>
            <a:r>
              <a:rPr lang="es-ES_tradnl" sz="2200" dirty="0"/>
              <a:t>.  </a:t>
            </a:r>
          </a:p>
          <a:p>
            <a:pPr lvl="0">
              <a:spcBef>
                <a:spcPts val="600"/>
              </a:spcBef>
            </a:pPr>
            <a:r>
              <a:rPr lang="es-ES_tradnl" sz="2200" dirty="0"/>
              <a:t>La ejecución del método </a:t>
            </a:r>
            <a:r>
              <a:rPr lang="es-ES_tradnl" sz="2200" b="1" dirty="0">
                <a:solidFill>
                  <a:srgbClr val="000000"/>
                </a:solidFill>
                <a:latin typeface="Courier New"/>
                <a:ea typeface="Batang"/>
              </a:rPr>
              <a:t>extraer</a:t>
            </a:r>
            <a:r>
              <a:rPr lang="es-ES_tradnl" sz="2200" dirty="0"/>
              <a:t> modifica el valor del parámetro </a:t>
            </a:r>
            <a:r>
              <a:rPr lang="es-ES_tradnl" sz="2200" b="1" dirty="0">
                <a:solidFill>
                  <a:srgbClr val="000000"/>
                </a:solidFill>
                <a:latin typeface="Courier New"/>
                <a:ea typeface="Batang"/>
              </a:rPr>
              <a:t>saldo</a:t>
            </a:r>
            <a:r>
              <a:rPr lang="es-ES_tradnl" sz="2200" dirty="0"/>
              <a:t> y retorna un valor booleano.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22866" y="3505200"/>
            <a:ext cx="5477934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5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CICLO DE VIDA EN CASCADA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31621" y="1355725"/>
            <a:ext cx="2592387" cy="701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25800" y="2171700"/>
            <a:ext cx="2590800" cy="7239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40088" y="3048000"/>
            <a:ext cx="2590800" cy="746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 dirty="0" smtClean="0">
                <a:latin typeface="Arial" charset="0"/>
              </a:rPr>
              <a:t>Diseño </a:t>
            </a:r>
            <a:endParaRPr lang="es-AR" altLang="es-AR" sz="24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240088" y="3886200"/>
            <a:ext cx="2590800" cy="692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240088" y="4697412"/>
            <a:ext cx="2590800" cy="7127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240088" y="5486400"/>
            <a:ext cx="2590800" cy="736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Mantenimiento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048375" y="1355725"/>
            <a:ext cx="358775" cy="48672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400">
                <a:latin typeface="Arial" charset="0"/>
              </a:rPr>
              <a:t>N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765425" y="256063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2765425" y="347503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2765425" y="438943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765425" y="530383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4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endParaRPr lang="es-ES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lvl="0">
              <a:spcBef>
                <a:spcPts val="600"/>
              </a:spcBef>
            </a:pPr>
            <a:endParaRPr lang="es-ES_tradnl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sz="1800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sz="1800" dirty="0" smtClean="0"/>
          </a:p>
          <a:p>
            <a:pPr marL="0" lvl="0" indent="0">
              <a:spcBef>
                <a:spcPts val="600"/>
              </a:spcBef>
              <a:buNone/>
            </a:pPr>
            <a:r>
              <a:rPr lang="es-ES_tradnl" dirty="0"/>
              <a:t>Nuevamente se envía el mensaje 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s-ES_tradnl" dirty="0"/>
              <a:t> al objeto ligado a la variable 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cb1</a:t>
            </a:r>
            <a:r>
              <a:rPr lang="es-ES_tradnl" dirty="0"/>
              <a:t>.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s-ES_tradnl" dirty="0"/>
              <a:t>El mensaje provoca la ejecución del comando 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s-ES_tradnl" dirty="0"/>
              <a:t>, que evalúa el condicional y retorna 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s-ES_tradnl" dirty="0"/>
              <a:t>, sin modificar el valor del atributo 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dirty="0"/>
              <a:t>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4"/>
            <a:ext cx="7848600" cy="2404536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cb1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puedo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cb1.depositar(100);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puedo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cb1.extraer(500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puedo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cb1.extraer(2400);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22866" y="3810000"/>
            <a:ext cx="5477934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7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endParaRPr lang="es-ES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lvl="0">
              <a:spcBef>
                <a:spcPts val="600"/>
              </a:spcBef>
            </a:pPr>
            <a:endParaRPr lang="es-ES_tradnl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sz="1800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sz="1800" dirty="0" smtClean="0"/>
          </a:p>
          <a:p>
            <a:pPr lvl="0">
              <a:spcBef>
                <a:spcPts val="600"/>
              </a:spcBef>
            </a:pPr>
            <a:endParaRPr lang="es-ES_tradnl" sz="2000" dirty="0" smtClean="0"/>
          </a:p>
          <a:p>
            <a:pPr lvl="0">
              <a:spcBef>
                <a:spcPts val="600"/>
              </a:spcBef>
            </a:pPr>
            <a:endParaRPr lang="es-ES_tradnl" sz="2000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sz="2000" dirty="0" smtClean="0"/>
          </a:p>
          <a:p>
            <a:pPr marL="0" lvl="0" indent="0">
              <a:spcBef>
                <a:spcPts val="600"/>
              </a:spcBef>
              <a:buNone/>
            </a:pPr>
            <a:r>
              <a:rPr lang="es-ES_tradnl" dirty="0" smtClean="0"/>
              <a:t>La </a:t>
            </a:r>
            <a:r>
              <a:rPr lang="es-ES_tradnl" dirty="0"/>
              <a:t>última instrucción muestra en consola el valor del atributo 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dirty="0"/>
              <a:t>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4"/>
            <a:ext cx="7848600" cy="3471336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cb1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puedo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lvl="0"/>
            <a:endParaRPr lang="es-ES" sz="20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cb1.depositar(100);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puedo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cb1.extraer(500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puedo </a:t>
            </a:r>
            <a:r>
              <a:rPr lang="es-E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sz="20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cb1.extraer(2400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(cb1.obtenerSaldo())</a:t>
            </a:r>
          </a:p>
          <a:p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0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17004" y="4343400"/>
            <a:ext cx="6550596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2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lvl="0">
              <a:spcBef>
                <a:spcPts val="600"/>
              </a:spcBef>
            </a:pPr>
            <a:endParaRPr lang="es-ES_tradnl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sz="1800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sz="1800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sz="1800" dirty="0"/>
          </a:p>
          <a:p>
            <a:pPr marL="0" lvl="0" indent="0">
              <a:spcBef>
                <a:spcPts val="600"/>
              </a:spcBef>
              <a:buNone/>
            </a:pPr>
            <a:endParaRPr lang="es-ES_tradnl" sz="1800" dirty="0" smtClean="0"/>
          </a:p>
          <a:p>
            <a:pPr marL="0" lvl="0" indent="0">
              <a:spcBef>
                <a:spcPts val="600"/>
              </a:spcBef>
              <a:buNone/>
            </a:pPr>
            <a:r>
              <a:rPr lang="es-ES_tradnl" dirty="0"/>
              <a:t>Una alternativa es usar el valor que retorna y mostrar un mensaje adecuado si la operación no pudo realizarse. </a:t>
            </a:r>
            <a:endParaRPr lang="es-ES_tradnl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4"/>
            <a:ext cx="7848600" cy="324273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cb1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 = new 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cb1.depositar(100);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(!cb1.extraer(500))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500);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cb1.extraer(2400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0"/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+2400</a:t>
            </a:r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</p:txBody>
      </p:sp>
    </p:spTree>
    <p:extLst>
      <p:ext uri="{BB962C8B-B14F-4D97-AF65-F5344CB8AC3E}">
        <p14:creationId xmlns:p14="http://schemas.microsoft.com/office/powerpoint/2010/main" val="121320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4"/>
            <a:ext cx="7848600" cy="339513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cb1;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 = new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cb1.depositar(100);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if(!cb1.extraer(500))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("No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pudo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500);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if(!cb1.extraer(400))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("No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pudo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"+2400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"+cb1.obtenerSaldo());</a:t>
            </a: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09600" y="52578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 smtClean="0"/>
              <a:t>Luego </a:t>
            </a:r>
            <a:r>
              <a:rPr lang="es-ES_tradnl" sz="2400" dirty="0"/>
              <a:t>de una secuencia de depósitos y extracciones, el objeto 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cb1</a:t>
            </a:r>
            <a:r>
              <a:rPr lang="es-ES_tradnl" sz="2400" dirty="0"/>
              <a:t> recibe el mensaje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obtenerSaldo</a:t>
            </a:r>
            <a:r>
              <a:rPr lang="es-ES_tradnl" sz="2400" dirty="0" smtClean="0"/>
              <a:t>() para mostrarlo en consola.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7354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lvl="0">
              <a:spcBef>
                <a:spcPts val="600"/>
              </a:spcBef>
            </a:pPr>
            <a:endParaRPr lang="es-ES_tradnl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La verificación de los servicios de una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862664"/>
            <a:ext cx="7848600" cy="232833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cb1, cb2;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 = new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cb2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(111);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09600" y="4267200"/>
            <a:ext cx="7848600" cy="1066800"/>
          </a:xfrm>
          <a:prstGeom prst="rect">
            <a:avLst/>
          </a:prstGeom>
          <a:solidFill>
            <a:srgbClr val="FFFF99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cod)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cod;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s-ES" sz="2000" b="1" dirty="0" smtClean="0">
                <a:solidFill>
                  <a:srgbClr val="36F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000" b="1" dirty="0">
              <a:solidFill>
                <a:srgbClr val="36F42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09600" y="5257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 smtClean="0"/>
              <a:t>Toda cuenta corriente bancaria se modela con dos atributos,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_tradnl" sz="2400" dirty="0" smtClean="0"/>
              <a:t> y 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sz="2400" dirty="0" smtClean="0"/>
              <a:t>. 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39236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 DE ESTUDIO:           </a:t>
            </a:r>
            <a:br>
              <a:rPr lang="es-AR" dirty="0" smtClean="0"/>
            </a:br>
            <a:r>
              <a:rPr lang="es-AR" dirty="0" smtClean="0"/>
              <a:t>CUENTA BANCARIA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lvl="0">
              <a:spcBef>
                <a:spcPts val="600"/>
              </a:spcBef>
            </a:pPr>
            <a:endParaRPr lang="es-ES_tradnl" dirty="0"/>
          </a:p>
          <a:p>
            <a:pPr lvl="0">
              <a:spcBef>
                <a:spcPts val="600"/>
              </a:spcBef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  <a:p>
            <a:pPr marL="0" lvl="0" indent="0">
              <a:spcBef>
                <a:spcPts val="600"/>
              </a:spcBef>
              <a:buNone/>
            </a:pPr>
            <a:endParaRPr lang="es-ES_tradnl" dirty="0"/>
          </a:p>
          <a:p>
            <a:pPr marL="0" lvl="0" indent="0">
              <a:spcBef>
                <a:spcPts val="600"/>
              </a:spcBef>
              <a:buNone/>
            </a:pPr>
            <a:endParaRPr lang="es-ES_tradnl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09600" y="1295400"/>
            <a:ext cx="8153400" cy="5257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cb1, cb2;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 = new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lvl="0"/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cb2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(111);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cb1.depositar(100);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if(!cb1.extraer(500))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("No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pudo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"+500);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if(!cb1.extraer(400))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("No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pudo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"+2400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cb2.depositar(100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if(!cb2.extraer(500))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("No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pudo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"+500);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if(!cb2.extraer(400))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("No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pudo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"+2400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cb1"+ cb1.obtenerSaldo+       	" cb2"+ cb2.obtenerSaldo());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2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CONVENCIONES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s-ES" altLang="es-AR" dirty="0"/>
              <a:t>Declarar las variables al principio del bloque.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s-ES" altLang="es-AR" dirty="0"/>
              <a:t>Usar </a:t>
            </a:r>
            <a:r>
              <a:rPr lang="es-ES" altLang="es-AR" b="1" dirty="0"/>
              <a:t>identificadores significativos </a:t>
            </a:r>
            <a:r>
              <a:rPr lang="es-ES" altLang="es-AR" dirty="0"/>
              <a:t>e </a:t>
            </a:r>
            <a:r>
              <a:rPr lang="es-ES" altLang="es-AR" b="1" dirty="0" err="1"/>
              <a:t>identar</a:t>
            </a:r>
            <a:r>
              <a:rPr lang="es-ES" altLang="es-AR" dirty="0"/>
              <a:t> adecuadamente.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s-ES" altLang="es-AR" dirty="0"/>
              <a:t>Incluir </a:t>
            </a:r>
            <a:r>
              <a:rPr lang="es-ES" altLang="es-AR" b="1" dirty="0"/>
              <a:t>comentarios</a:t>
            </a:r>
            <a:r>
              <a:rPr lang="es-ES" altLang="es-AR" dirty="0"/>
              <a:t> que describan la </a:t>
            </a:r>
            <a:r>
              <a:rPr lang="es-ES" altLang="es-AR" b="1" dirty="0"/>
              <a:t>estructura</a:t>
            </a:r>
            <a:r>
              <a:rPr lang="es-ES" altLang="es-AR" dirty="0"/>
              <a:t> del código, la </a:t>
            </a:r>
            <a:r>
              <a:rPr lang="es-ES" altLang="es-AR" b="1" dirty="0"/>
              <a:t>funcionalidad</a:t>
            </a:r>
            <a:r>
              <a:rPr lang="es-ES" altLang="es-AR" dirty="0"/>
              <a:t> de cada método y las </a:t>
            </a:r>
            <a:r>
              <a:rPr lang="es-ES" altLang="es-AR" b="1" dirty="0"/>
              <a:t>responsabilidades</a:t>
            </a:r>
            <a:r>
              <a:rPr lang="es-ES" altLang="es-AR" dirty="0"/>
              <a:t> establecidas en el diseño.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s-ES" altLang="es-AR" b="1" dirty="0"/>
              <a:t>No exagerar </a:t>
            </a:r>
            <a:r>
              <a:rPr lang="es-ES" altLang="es-AR" dirty="0"/>
              <a:t>con los comentarios oscureciendo la lógica de la resolución.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s-ES" altLang="es-AR" dirty="0"/>
              <a:t>No escribir comentarios que expliquen características del lenguaje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s-ES" altLang="es-AR" dirty="0"/>
              <a:t>Si un método produce un resultado,  incluir </a:t>
            </a:r>
            <a:r>
              <a:rPr lang="es-ES" altLang="es-AR" b="1" dirty="0"/>
              <a:t>una única instrucción de retorno al final</a:t>
            </a:r>
            <a:r>
              <a:rPr lang="es-ES" altLang="es-AR" dirty="0"/>
              <a:t>, excepto si todo el código del método es un </a:t>
            </a:r>
            <a:r>
              <a:rPr lang="es-ES" altLang="es-AR" dirty="0" err="1"/>
              <a:t>if-else</a:t>
            </a:r>
            <a:r>
              <a:rPr lang="es-ES" altLang="es-AR" dirty="0"/>
              <a:t> con instrucciones simples.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s-ES" altLang="es-AR" dirty="0"/>
              <a:t>Los atributos de instancia los declaramos </a:t>
            </a:r>
            <a:r>
              <a:rPr lang="es-ES" altLang="es-AR" b="1" dirty="0" smtClean="0"/>
              <a:t>privados</a:t>
            </a:r>
            <a:r>
              <a:rPr lang="es-ES" altLang="es-AR" dirty="0" smtClean="0"/>
              <a:t>.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8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ESTA CLASE</a:t>
            </a:r>
            <a:br>
              <a:rPr lang="es-ES" dirty="0" smtClean="0"/>
            </a:br>
            <a:r>
              <a:rPr lang="es-ES" dirty="0" smtClean="0"/>
              <a:t>PRESENTAMOS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914400" y="2286000"/>
            <a:ext cx="7315200" cy="3352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smtClean="0"/>
              <a:t>REPASO</a:t>
            </a:r>
          </a:p>
          <a:p>
            <a:r>
              <a:rPr lang="es-AR" sz="2400" smtClean="0"/>
              <a:t>El </a:t>
            </a:r>
            <a:r>
              <a:rPr lang="es-AR" sz="2400" dirty="0" smtClean="0"/>
              <a:t>modelo computacional de la POO</a:t>
            </a:r>
          </a:p>
          <a:p>
            <a:r>
              <a:rPr lang="es-AR" sz="2400" dirty="0" smtClean="0"/>
              <a:t>EL caso </a:t>
            </a:r>
            <a:r>
              <a:rPr lang="es-AR" sz="2400" dirty="0"/>
              <a:t>de </a:t>
            </a:r>
            <a:r>
              <a:rPr lang="es-AR" sz="2400" dirty="0" smtClean="0"/>
              <a:t>Estudio </a:t>
            </a:r>
            <a:r>
              <a:rPr lang="es-AR" sz="2400" b="1" dirty="0" smtClean="0"/>
              <a:t>Cuenta Bancaria</a:t>
            </a:r>
            <a:endParaRPr lang="es-AR" sz="2400" b="1" dirty="0"/>
          </a:p>
          <a:p>
            <a:r>
              <a:rPr lang="es-AR" sz="2400" dirty="0" smtClean="0"/>
              <a:t>El diagrama de una clase</a:t>
            </a:r>
          </a:p>
          <a:p>
            <a:r>
              <a:rPr lang="es-AR" sz="2400" dirty="0" smtClean="0"/>
              <a:t>La estructura de una clase en Java</a:t>
            </a:r>
          </a:p>
          <a:p>
            <a:r>
              <a:rPr lang="es-AR" sz="2400" dirty="0" smtClean="0"/>
              <a:t>Los atributos de clase y de instancia</a:t>
            </a:r>
          </a:p>
          <a:p>
            <a:r>
              <a:rPr lang="es-AR" sz="2400" dirty="0" smtClean="0"/>
              <a:t>Los servicios: constructores, comandos y consultas</a:t>
            </a:r>
          </a:p>
          <a:p>
            <a:r>
              <a:rPr lang="es-AR" sz="2400" dirty="0" smtClean="0"/>
              <a:t>La clase </a:t>
            </a:r>
            <a:r>
              <a:rPr lang="es-AR" sz="2400" dirty="0" err="1" smtClean="0"/>
              <a:t>tester</a:t>
            </a:r>
            <a:endParaRPr lang="es-AR" sz="2400" dirty="0" smtClean="0"/>
          </a:p>
          <a:p>
            <a:endParaRPr lang="es-AR" sz="2400" dirty="0" smtClean="0"/>
          </a:p>
          <a:p>
            <a:pPr marL="0" indent="0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39683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LA PRÓXIMA CLASE</a:t>
            </a:r>
            <a:br>
              <a:rPr lang="es-ES" dirty="0" smtClean="0"/>
            </a:br>
            <a:r>
              <a:rPr lang="es-ES" dirty="0" smtClean="0"/>
              <a:t>ASUMIREMOS QUE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914400" y="2286000"/>
            <a:ext cx="73152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es-ES_tradnl" sz="2400" dirty="0" smtClean="0"/>
              <a:t>Pueden </a:t>
            </a:r>
            <a:r>
              <a:rPr lang="es-ES_tradnl" sz="2400" b="1" dirty="0" smtClean="0"/>
              <a:t>leer</a:t>
            </a:r>
            <a:r>
              <a:rPr lang="es-ES_tradnl" sz="2400" dirty="0" smtClean="0"/>
              <a:t> el diagrama de una clase.</a:t>
            </a:r>
          </a:p>
          <a:p>
            <a:pPr marL="269875" indent="-269875"/>
            <a:r>
              <a:rPr lang="es-ES_tradnl" sz="2400" dirty="0" smtClean="0"/>
              <a:t>Pueden </a:t>
            </a:r>
            <a:r>
              <a:rPr lang="es-ES_tradnl" sz="2400" b="1" dirty="0" smtClean="0"/>
              <a:t>reconocer</a:t>
            </a:r>
            <a:r>
              <a:rPr lang="es-ES_tradnl" sz="2400" dirty="0" smtClean="0"/>
              <a:t> la estructura de una clase, un comando y una consulta en Java.</a:t>
            </a:r>
          </a:p>
          <a:p>
            <a:pPr marL="269875" indent="-269875"/>
            <a:r>
              <a:rPr lang="es-ES_tradnl" sz="2400" dirty="0" smtClean="0"/>
              <a:t>Han leído las presentaciones de diapositivas de las clases 1 y 2.</a:t>
            </a:r>
          </a:p>
          <a:p>
            <a:pPr marL="269875" indent="-269875"/>
            <a:r>
              <a:rPr lang="es-ES_tradnl" sz="2400" dirty="0" smtClean="0"/>
              <a:t>Han terminado el práctico 1.</a:t>
            </a:r>
          </a:p>
          <a:p>
            <a:pPr marL="269875" indent="-269875"/>
            <a:r>
              <a:rPr lang="es-ES_tradnl" sz="2400" dirty="0" smtClean="0"/>
              <a:t>Han implementado por lo menos una clase del práctico 2 en </a:t>
            </a:r>
            <a:r>
              <a:rPr lang="es-ES_tradnl" sz="2400" dirty="0" err="1" smtClean="0"/>
              <a:t>BlueJ</a:t>
            </a:r>
            <a:r>
              <a:rPr lang="es-ES_tradnl" sz="2400" dirty="0" smtClean="0"/>
              <a:t> y ejecutado su </a:t>
            </a:r>
            <a:r>
              <a:rPr lang="es-ES_tradnl" sz="2400" dirty="0" err="1" smtClean="0"/>
              <a:t>tester</a:t>
            </a:r>
            <a:r>
              <a:rPr lang="es-ES_tradnl" sz="2400" dirty="0" smtClean="0"/>
              <a:t>.</a:t>
            </a:r>
          </a:p>
          <a:p>
            <a:endParaRPr lang="es-AR" sz="2400" dirty="0" smtClean="0"/>
          </a:p>
          <a:p>
            <a:pPr marL="0" indent="0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39683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CONCEPTO DE OBJETO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s-AR" altLang="es-AR" dirty="0"/>
              <a:t>El término </a:t>
            </a:r>
            <a:r>
              <a:rPr lang="es-AR" altLang="es-AR" b="1" dirty="0">
                <a:solidFill>
                  <a:srgbClr val="0070C0"/>
                </a:solidFill>
              </a:rPr>
              <a:t>objeto</a:t>
            </a:r>
            <a:r>
              <a:rPr lang="es-AR" altLang="es-AR" dirty="0">
                <a:solidFill>
                  <a:srgbClr val="0070C0"/>
                </a:solidFill>
              </a:rPr>
              <a:t> </a:t>
            </a:r>
            <a:r>
              <a:rPr lang="es-AR" altLang="es-AR" dirty="0"/>
              <a:t>se utiliza para referirse a dos conceptos relacionados pero diferentes.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AR" altLang="es-AR" dirty="0"/>
              <a:t>Durante el </a:t>
            </a:r>
            <a:r>
              <a:rPr lang="es-AR" altLang="es-AR" u="sng" dirty="0"/>
              <a:t>desarrollo de requerimientos y el diseño del sistema</a:t>
            </a:r>
            <a:r>
              <a:rPr lang="es-AR" altLang="es-AR" dirty="0"/>
              <a:t> se </a:t>
            </a:r>
            <a:r>
              <a:rPr lang="es-AR" altLang="es-AR" b="1" dirty="0"/>
              <a:t>identifican </a:t>
            </a:r>
            <a:r>
              <a:rPr lang="es-AR" altLang="es-AR" b="1" dirty="0">
                <a:solidFill>
                  <a:srgbClr val="0070C0"/>
                </a:solidFill>
              </a:rPr>
              <a:t>los objetos del problema</a:t>
            </a:r>
            <a:r>
              <a:rPr lang="es-AR" altLang="es-AR" dirty="0"/>
              <a:t>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AR" altLang="es-AR" dirty="0"/>
              <a:t>Durante la </a:t>
            </a:r>
            <a:r>
              <a:rPr lang="es-AR" altLang="es-AR" u="sng" dirty="0"/>
              <a:t>ejecución</a:t>
            </a:r>
            <a:r>
              <a:rPr lang="es-AR" altLang="es-AR" dirty="0"/>
              <a:t> del sistema que modela el problema se </a:t>
            </a:r>
            <a:r>
              <a:rPr lang="es-AR" altLang="es-AR" b="1" dirty="0"/>
              <a:t>crean </a:t>
            </a:r>
            <a:r>
              <a:rPr lang="es-AR" altLang="es-AR" b="1" dirty="0">
                <a:solidFill>
                  <a:srgbClr val="0070C0"/>
                </a:solidFill>
              </a:rPr>
              <a:t>objetos de software</a:t>
            </a:r>
            <a:r>
              <a:rPr lang="es-AR" altLang="es-AR" dirty="0"/>
              <a:t>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AR" altLang="es-AR" dirty="0"/>
              <a:t>Cada </a:t>
            </a:r>
            <a:r>
              <a:rPr lang="es-AR" altLang="es-AR" b="1" dirty="0"/>
              <a:t>objeto del problema </a:t>
            </a:r>
            <a:r>
              <a:rPr lang="es-AR" altLang="es-AR" dirty="0"/>
              <a:t>está asociado a un </a:t>
            </a:r>
            <a:r>
              <a:rPr lang="es-AR" altLang="es-AR" b="1" dirty="0"/>
              <a:t>objeto de software </a:t>
            </a:r>
            <a:r>
              <a:rPr lang="es-AR" altLang="es-AR" dirty="0"/>
              <a:t>que lo representa en ejecución</a:t>
            </a:r>
            <a:r>
              <a:rPr lang="es-AR" altLang="es-AR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endParaRPr lang="es-AR" alt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3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CONCEPTO DE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Durante el </a:t>
            </a:r>
            <a:r>
              <a:rPr lang="es-ES" u="sng" dirty="0"/>
              <a:t>diseño de un sistema</a:t>
            </a:r>
            <a:r>
              <a:rPr lang="es-ES" dirty="0"/>
              <a:t> una </a:t>
            </a:r>
            <a:r>
              <a:rPr lang="es-ES" b="1" dirty="0">
                <a:solidFill>
                  <a:srgbClr val="0070C0"/>
                </a:solidFill>
              </a:rPr>
              <a:t>clase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es un patrón que establece los </a:t>
            </a:r>
            <a:r>
              <a:rPr lang="es-ES" b="1" dirty="0"/>
              <a:t>atributos</a:t>
            </a:r>
            <a:r>
              <a:rPr lang="es-ES" dirty="0"/>
              <a:t> y el </a:t>
            </a:r>
            <a:r>
              <a:rPr lang="es-ES" b="1" dirty="0"/>
              <a:t>comportamiento</a:t>
            </a:r>
            <a:r>
              <a:rPr lang="es-ES" dirty="0"/>
              <a:t> de un conjunto de objetos. </a:t>
            </a:r>
          </a:p>
          <a:p>
            <a:pPr marL="0" indent="0">
              <a:buNone/>
            </a:pPr>
            <a:r>
              <a:rPr lang="es-ES" dirty="0"/>
              <a:t>Un  </a:t>
            </a:r>
            <a:r>
              <a:rPr lang="es-ES" b="1" dirty="0"/>
              <a:t>atributo</a:t>
            </a:r>
            <a:r>
              <a:rPr lang="es-ES" dirty="0"/>
              <a:t> es una propiedad o cualidad relevante  que caracteriza a todos los objetos de una clase. </a:t>
            </a:r>
            <a:endParaRPr lang="es-AR" dirty="0"/>
          </a:p>
          <a:p>
            <a:pPr marL="0" indent="0">
              <a:buNone/>
            </a:pPr>
            <a:r>
              <a:rPr lang="es-AR" dirty="0"/>
              <a:t>El </a:t>
            </a:r>
            <a:r>
              <a:rPr lang="es-AR" b="1" dirty="0"/>
              <a:t>comportamiento</a:t>
            </a:r>
            <a:r>
              <a:rPr lang="es-AR" dirty="0"/>
              <a:t> queda determinado por el conjunto de </a:t>
            </a:r>
            <a:r>
              <a:rPr lang="es-AR" b="1" dirty="0"/>
              <a:t>servicios</a:t>
            </a:r>
            <a:r>
              <a:rPr lang="es-AR" dirty="0"/>
              <a:t> que brinda la clase y las </a:t>
            </a:r>
            <a:r>
              <a:rPr lang="es-AR" b="1" dirty="0"/>
              <a:t>responsabilidades</a:t>
            </a:r>
            <a:r>
              <a:rPr lang="es-AR" dirty="0"/>
              <a:t> que asume. </a:t>
            </a:r>
            <a:endParaRPr lang="es-AR" dirty="0" smtClean="0"/>
          </a:p>
          <a:p>
            <a:pPr marL="0" indent="0">
              <a:buNone/>
            </a:pPr>
            <a:r>
              <a:rPr lang="es-AR" dirty="0"/>
              <a:t>En la </a:t>
            </a:r>
            <a:r>
              <a:rPr lang="es-AR" u="sng" dirty="0"/>
              <a:t>implementación de un sistema</a:t>
            </a:r>
            <a:r>
              <a:rPr lang="es-AR" dirty="0"/>
              <a:t> una </a:t>
            </a:r>
            <a:r>
              <a:rPr lang="es-AR" b="1" dirty="0">
                <a:solidFill>
                  <a:srgbClr val="0070C0"/>
                </a:solidFill>
              </a:rPr>
              <a:t>clase</a:t>
            </a:r>
            <a:r>
              <a:rPr lang="es-AR" dirty="0">
                <a:solidFill>
                  <a:srgbClr val="0070C0"/>
                </a:solidFill>
              </a:rPr>
              <a:t> </a:t>
            </a:r>
            <a:r>
              <a:rPr lang="es-AR" dirty="0"/>
              <a:t>es un </a:t>
            </a:r>
            <a:r>
              <a:rPr lang="es-AR" b="1" dirty="0"/>
              <a:t>módulo de software </a:t>
            </a:r>
            <a:r>
              <a:rPr lang="es-AR" dirty="0"/>
              <a:t>que puede ser desarrollado con alguna independencia del resto de los demás módulos.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7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DESARROLLO DE REQUERIMIENTOS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5257800" cy="490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El </a:t>
            </a:r>
            <a:r>
              <a:rPr lang="es-ES" b="1" dirty="0"/>
              <a:t>ajedrez</a:t>
            </a:r>
            <a:r>
              <a:rPr lang="es-ES" dirty="0"/>
              <a:t> es un juego de mesa para dos personas. Es uno de los juegos más populares del mundo. Se considera no sólo un juego, sino un arte, una ciencia y un deporte mental. </a:t>
            </a:r>
          </a:p>
          <a:p>
            <a:pPr marL="0" indent="0">
              <a:buNone/>
            </a:pPr>
            <a:r>
              <a:rPr lang="es-ES" dirty="0"/>
              <a:t>Cada bando posee 16 </a:t>
            </a:r>
            <a:r>
              <a:rPr lang="es-ES" b="1" dirty="0"/>
              <a:t>piezas</a:t>
            </a:r>
            <a:r>
              <a:rPr lang="es-ES" dirty="0"/>
              <a:t>, con diferentes capacidades de movimiento, que se mueven en un </a:t>
            </a:r>
            <a:r>
              <a:rPr lang="es-ES" b="1" dirty="0"/>
              <a:t>tablero</a:t>
            </a:r>
            <a:r>
              <a:rPr lang="es-ES" dirty="0"/>
              <a:t> cuadrado de 8×8 casillas, alternativamente claras y oscuras. </a:t>
            </a:r>
          </a:p>
          <a:p>
            <a:pPr marL="0" indent="0">
              <a:buNone/>
            </a:pPr>
            <a:r>
              <a:rPr lang="es-ES" dirty="0"/>
              <a:t>Las piezas de cada jugador al principio de la partida son un rey, una dama o reina, dos alfiles, dos caballos, dos torres y ocho peones. </a:t>
            </a:r>
          </a:p>
          <a:p>
            <a:r>
              <a:rPr lang="es-ES" dirty="0" smtClean="0"/>
              <a:t>…</a:t>
            </a:r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05" b="5983"/>
          <a:stretch/>
        </p:blipFill>
        <p:spPr>
          <a:xfrm>
            <a:off x="5791200" y="2971800"/>
            <a:ext cx="3352800" cy="165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9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5132</Words>
  <Application>Microsoft Office PowerPoint</Application>
  <PresentationFormat>On-screen Show (4:3)</PresentationFormat>
  <Paragraphs>1311</Paragraphs>
  <Slides>68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Tema de Office</vt:lpstr>
      <vt:lpstr>Bitmap Image</vt:lpstr>
      <vt:lpstr>INTRODUCCIÓN A LA PROGRAMACIÓN ORIENTADA A OBJETOS</vt:lpstr>
      <vt:lpstr>EN ESTA CLASE</vt:lpstr>
      <vt:lpstr>PROBLEMAS Y SOLUCIONES</vt:lpstr>
      <vt:lpstr>PROBLEMAS Y SOLUCIONES</vt:lpstr>
      <vt:lpstr>EL PROCESO DE DESARROLLO DE SOFTWARE</vt:lpstr>
      <vt:lpstr>CICLO DE VIDA EN CASCADA</vt:lpstr>
      <vt:lpstr>EL CONCEPTO DE OBJETO</vt:lpstr>
      <vt:lpstr>EL CONCEPTO DE CLASE</vt:lpstr>
      <vt:lpstr>DESARROLLO DE REQUERIMIENTOS</vt:lpstr>
      <vt:lpstr>DESARROLLO DE REQUERIMIENTOS</vt:lpstr>
      <vt:lpstr>DISEÑO ORIENTADO A OBJETOS</vt:lpstr>
      <vt:lpstr>LA IMPLEMENTACIÓN</vt:lpstr>
      <vt:lpstr>LA VERIFICACIÓN</vt:lpstr>
      <vt:lpstr>EL MODELO COMPUTACIONAL</vt:lpstr>
      <vt:lpstr>EL DIAGRAMA DE UNA CLASE</vt:lpstr>
      <vt:lpstr>EL DIAGRAMA DE UNA CLASE</vt:lpstr>
      <vt:lpstr>EL DIAGRAMA DE UNA CLASE</vt:lpstr>
      <vt:lpstr>EL DIAGRAMA DE UNA CLASE</vt:lpstr>
      <vt:lpstr>EL DIAGRAMA DE UNA CLASE</vt:lpstr>
      <vt:lpstr>EL DIAGRAMA DE UNA CLASE</vt:lpstr>
      <vt:lpstr>LA ESTRUCTURA DE UNA CLASE EN JAVA</vt:lpstr>
      <vt:lpstr>LA ESTRUCTURA DE UNA CLASE EN JAVA</vt:lpstr>
      <vt:lpstr>LA ESTRUCTURA DE UNA CLASE EN JAVA</vt:lpstr>
      <vt:lpstr>LA ESTRUCTURA DE UNA CLASE EN JAVA</vt:lpstr>
      <vt:lpstr>CASO DE ESTUDIO:  CUENTA BANCARIA</vt:lpstr>
      <vt:lpstr>CASO DE ESTUDIO:  CUENTA BANCARIA</vt:lpstr>
      <vt:lpstr>CASO DE ESTUDIO:  CUENTA BANCARIA</vt:lpstr>
      <vt:lpstr>CASO DE ESTUDIO:  CUENTA BANCARIA</vt:lpstr>
      <vt:lpstr>CASO DE ESTUDIO:  CUENTA BANCARIA</vt:lpstr>
      <vt:lpstr>CASO DE ESTUDIO:  CUENTA BANCARIA</vt:lpstr>
      <vt:lpstr>CASO DE ESTUDIO:  CUENTA BANCARIA</vt:lpstr>
      <vt:lpstr>CASO DE ESTUDIO:  CUENTA BANCARIA</vt:lpstr>
      <vt:lpstr>CASO DE ESTUDIO:  CUENTA BANCARIA</vt:lpstr>
      <vt:lpstr>CASO DE ESTUDIO:  CUENTA BANCARIA</vt:lpstr>
      <vt:lpstr>CASO DE ESTUDIO:            CUENTA BANCARIA</vt:lpstr>
      <vt:lpstr>CASO DE ESTUDIO:  CUENTA BANCARIA</vt:lpstr>
      <vt:lpstr>CASO DE ESTUDIO:  CUENTA BANCARIA</vt:lpstr>
      <vt:lpstr>CASO DE ESTUDIO:  CUENTA BANCARIA</vt:lpstr>
      <vt:lpstr>CASO DE ESTUDIO:  CUENTA BANCARIA</vt:lpstr>
      <vt:lpstr>CASO DE ESTUDIO:  CUENTA BANCARIA</vt:lpstr>
      <vt:lpstr>CASO DE ESTUDIO:           CUENTA BANCARIA</vt:lpstr>
      <vt:lpstr>CASO DE ESTUDIO:            CUENTA BANCARIA</vt:lpstr>
      <vt:lpstr>CASO DE ESTUDIO: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PowerPoint Presentation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CASO DE ESTUDIO:            CUENTA BANCARIA</vt:lpstr>
      <vt:lpstr>CONVENCIONES</vt:lpstr>
      <vt:lpstr>EN ESTA CLASE PRESENTAMOS</vt:lpstr>
      <vt:lpstr>EN LA PRÓXIMA CLASE ASUMIREMOS 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User</cp:lastModifiedBy>
  <cp:revision>129</cp:revision>
  <dcterms:created xsi:type="dcterms:W3CDTF">2015-03-04T18:37:05Z</dcterms:created>
  <dcterms:modified xsi:type="dcterms:W3CDTF">2019-08-08T12:55:15Z</dcterms:modified>
</cp:coreProperties>
</file>